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74" r:id="rId3"/>
    <p:sldId id="284" r:id="rId4"/>
    <p:sldId id="285" r:id="rId5"/>
    <p:sldId id="286" r:id="rId6"/>
    <p:sldId id="287" r:id="rId7"/>
    <p:sldId id="345" r:id="rId8"/>
    <p:sldId id="302" r:id="rId9"/>
    <p:sldId id="346" r:id="rId10"/>
    <p:sldId id="289" r:id="rId11"/>
    <p:sldId id="288" r:id="rId12"/>
    <p:sldId id="290" r:id="rId13"/>
    <p:sldId id="294" r:id="rId14"/>
    <p:sldId id="347" r:id="rId15"/>
    <p:sldId id="295" r:id="rId16"/>
    <p:sldId id="300" r:id="rId17"/>
    <p:sldId id="348" r:id="rId18"/>
    <p:sldId id="340" r:id="rId19"/>
    <p:sldId id="299" r:id="rId20"/>
    <p:sldId id="296" r:id="rId21"/>
    <p:sldId id="342" r:id="rId22"/>
    <p:sldId id="341" r:id="rId23"/>
    <p:sldId id="343" r:id="rId24"/>
    <p:sldId id="301" r:id="rId25"/>
    <p:sldId id="344" r:id="rId26"/>
    <p:sldId id="297" r:id="rId27"/>
    <p:sldId id="298" r:id="rId28"/>
    <p:sldId id="339" r:id="rId29"/>
    <p:sldId id="275" r:id="rId30"/>
    <p:sldId id="307" r:id="rId31"/>
    <p:sldId id="308" r:id="rId32"/>
    <p:sldId id="309" r:id="rId33"/>
    <p:sldId id="311" r:id="rId34"/>
    <p:sldId id="303" r:id="rId35"/>
    <p:sldId id="312" r:id="rId36"/>
    <p:sldId id="313" r:id="rId37"/>
    <p:sldId id="314" r:id="rId38"/>
    <p:sldId id="315" r:id="rId39"/>
    <p:sldId id="316" r:id="rId40"/>
    <p:sldId id="317" r:id="rId41"/>
    <p:sldId id="306" r:id="rId42"/>
    <p:sldId id="318" r:id="rId43"/>
    <p:sldId id="319" r:id="rId44"/>
    <p:sldId id="305" r:id="rId45"/>
    <p:sldId id="320" r:id="rId46"/>
    <p:sldId id="304" r:id="rId47"/>
    <p:sldId id="276" r:id="rId48"/>
    <p:sldId id="321" r:id="rId49"/>
    <p:sldId id="324" r:id="rId50"/>
    <p:sldId id="323" r:id="rId51"/>
    <p:sldId id="327" r:id="rId52"/>
    <p:sldId id="325" r:id="rId53"/>
    <p:sldId id="328" r:id="rId54"/>
    <p:sldId id="326" r:id="rId55"/>
    <p:sldId id="329" r:id="rId56"/>
    <p:sldId id="330" r:id="rId57"/>
    <p:sldId id="277" r:id="rId58"/>
    <p:sldId id="331" r:id="rId59"/>
    <p:sldId id="335" r:id="rId60"/>
    <p:sldId id="332" r:id="rId61"/>
    <p:sldId id="333" r:id="rId62"/>
    <p:sldId id="336" r:id="rId63"/>
    <p:sldId id="338" r:id="rId64"/>
    <p:sldId id="334" r:id="rId65"/>
    <p:sldId id="337" r:id="rId66"/>
    <p:sldId id="278" r:id="rId67"/>
    <p:sldId id="279" r:id="rId68"/>
    <p:sldId id="280" r:id="rId69"/>
    <p:sldId id="281" r:id="rId70"/>
    <p:sldId id="282" r:id="rId71"/>
    <p:sldId id="283" r:id="rId72"/>
    <p:sldId id="322" r:id="rId73"/>
    <p:sldId id="266" r:id="rId74"/>
    <p:sldId id="267" r:id="rId75"/>
    <p:sldId id="268" r:id="rId76"/>
    <p:sldId id="269" r:id="rId77"/>
    <p:sldId id="271" r:id="rId78"/>
    <p:sldId id="27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68"/>
    <p:restoredTop sz="94628"/>
  </p:normalViewPr>
  <p:slideViewPr>
    <p:cSldViewPr snapToGrid="0">
      <p:cViewPr varScale="1">
        <p:scale>
          <a:sx n="119" d="100"/>
          <a:sy n="119" d="100"/>
        </p:scale>
        <p:origin x="5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F27A2-9D21-9741-8498-4AF6D80B95E6}"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60FA8-5B30-6447-9603-687E22CAAFD3}" type="slidenum">
              <a:rPr lang="en-US" smtClean="0"/>
              <a:t>‹#›</a:t>
            </a:fld>
            <a:endParaRPr lang="en-US"/>
          </a:p>
        </p:txBody>
      </p:sp>
    </p:spTree>
    <p:extLst>
      <p:ext uri="{BB962C8B-B14F-4D97-AF65-F5344CB8AC3E}">
        <p14:creationId xmlns:p14="http://schemas.microsoft.com/office/powerpoint/2010/main" val="3986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a:t>
            </a:fld>
            <a:endParaRPr lang="en-US"/>
          </a:p>
        </p:txBody>
      </p:sp>
    </p:spTree>
    <p:extLst>
      <p:ext uri="{BB962C8B-B14F-4D97-AF65-F5344CB8AC3E}">
        <p14:creationId xmlns:p14="http://schemas.microsoft.com/office/powerpoint/2010/main" val="3022928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67</a:t>
            </a:fld>
            <a:endParaRPr lang="en-US"/>
          </a:p>
        </p:txBody>
      </p:sp>
    </p:spTree>
    <p:extLst>
      <p:ext uri="{BB962C8B-B14F-4D97-AF65-F5344CB8AC3E}">
        <p14:creationId xmlns:p14="http://schemas.microsoft.com/office/powerpoint/2010/main" val="654292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68</a:t>
            </a:fld>
            <a:endParaRPr lang="en-US"/>
          </a:p>
        </p:txBody>
      </p:sp>
    </p:spTree>
    <p:extLst>
      <p:ext uri="{BB962C8B-B14F-4D97-AF65-F5344CB8AC3E}">
        <p14:creationId xmlns:p14="http://schemas.microsoft.com/office/powerpoint/2010/main" val="161717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69</a:t>
            </a:fld>
            <a:endParaRPr lang="en-US"/>
          </a:p>
        </p:txBody>
      </p:sp>
    </p:spTree>
    <p:extLst>
      <p:ext uri="{BB962C8B-B14F-4D97-AF65-F5344CB8AC3E}">
        <p14:creationId xmlns:p14="http://schemas.microsoft.com/office/powerpoint/2010/main" val="314224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70</a:t>
            </a:fld>
            <a:endParaRPr lang="en-US"/>
          </a:p>
        </p:txBody>
      </p:sp>
    </p:spTree>
    <p:extLst>
      <p:ext uri="{BB962C8B-B14F-4D97-AF65-F5344CB8AC3E}">
        <p14:creationId xmlns:p14="http://schemas.microsoft.com/office/powerpoint/2010/main" val="370653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71</a:t>
            </a:fld>
            <a:endParaRPr lang="en-US"/>
          </a:p>
        </p:txBody>
      </p:sp>
    </p:spTree>
    <p:extLst>
      <p:ext uri="{BB962C8B-B14F-4D97-AF65-F5344CB8AC3E}">
        <p14:creationId xmlns:p14="http://schemas.microsoft.com/office/powerpoint/2010/main" val="259741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72</a:t>
            </a:fld>
            <a:endParaRPr lang="en-US"/>
          </a:p>
        </p:txBody>
      </p:sp>
    </p:spTree>
    <p:extLst>
      <p:ext uri="{BB962C8B-B14F-4D97-AF65-F5344CB8AC3E}">
        <p14:creationId xmlns:p14="http://schemas.microsoft.com/office/powerpoint/2010/main" val="103419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2</a:t>
            </a:fld>
            <a:endParaRPr lang="en-US"/>
          </a:p>
        </p:txBody>
      </p:sp>
    </p:spTree>
    <p:extLst>
      <p:ext uri="{BB962C8B-B14F-4D97-AF65-F5344CB8AC3E}">
        <p14:creationId xmlns:p14="http://schemas.microsoft.com/office/powerpoint/2010/main" val="1426812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IvXZCocyU_M</a:t>
            </a:r>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18</a:t>
            </a:fld>
            <a:endParaRPr lang="en-US"/>
          </a:p>
        </p:txBody>
      </p:sp>
    </p:spTree>
    <p:extLst>
      <p:ext uri="{BB962C8B-B14F-4D97-AF65-F5344CB8AC3E}">
        <p14:creationId xmlns:p14="http://schemas.microsoft.com/office/powerpoint/2010/main" val="286617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=rKp36MmRlXA</a:t>
            </a:r>
          </a:p>
        </p:txBody>
      </p:sp>
      <p:sp>
        <p:nvSpPr>
          <p:cNvPr id="4" name="Slide Number Placeholder 3"/>
          <p:cNvSpPr>
            <a:spLocks noGrp="1"/>
          </p:cNvSpPr>
          <p:nvPr>
            <p:ph type="sldNum" sz="quarter" idx="5"/>
          </p:nvPr>
        </p:nvSpPr>
        <p:spPr/>
        <p:txBody>
          <a:bodyPr/>
          <a:lstStyle/>
          <a:p>
            <a:fld id="{E1A60FA8-5B30-6447-9603-687E22CAAFD3}" type="slidenum">
              <a:rPr lang="en-US" smtClean="0"/>
              <a:t>22</a:t>
            </a:fld>
            <a:endParaRPr lang="en-US"/>
          </a:p>
        </p:txBody>
      </p:sp>
    </p:spTree>
    <p:extLst>
      <p:ext uri="{BB962C8B-B14F-4D97-AF65-F5344CB8AC3E}">
        <p14:creationId xmlns:p14="http://schemas.microsoft.com/office/powerpoint/2010/main" val="3208333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=f5HVIALG5g4</a:t>
            </a:r>
          </a:p>
        </p:txBody>
      </p:sp>
      <p:sp>
        <p:nvSpPr>
          <p:cNvPr id="4" name="Slide Number Placeholder 3"/>
          <p:cNvSpPr>
            <a:spLocks noGrp="1"/>
          </p:cNvSpPr>
          <p:nvPr>
            <p:ph type="sldNum" sz="quarter" idx="5"/>
          </p:nvPr>
        </p:nvSpPr>
        <p:spPr/>
        <p:txBody>
          <a:bodyPr/>
          <a:lstStyle/>
          <a:p>
            <a:fld id="{E1A60FA8-5B30-6447-9603-687E22CAAFD3}" type="slidenum">
              <a:rPr lang="en-US" smtClean="0"/>
              <a:t>23</a:t>
            </a:fld>
            <a:endParaRPr lang="en-US"/>
          </a:p>
        </p:txBody>
      </p:sp>
    </p:spTree>
    <p:extLst>
      <p:ext uri="{BB962C8B-B14F-4D97-AF65-F5344CB8AC3E}">
        <p14:creationId xmlns:p14="http://schemas.microsoft.com/office/powerpoint/2010/main" val="63576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29</a:t>
            </a:fld>
            <a:endParaRPr lang="en-US"/>
          </a:p>
        </p:txBody>
      </p:sp>
    </p:spTree>
    <p:extLst>
      <p:ext uri="{BB962C8B-B14F-4D97-AF65-F5344CB8AC3E}">
        <p14:creationId xmlns:p14="http://schemas.microsoft.com/office/powerpoint/2010/main" val="117214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47</a:t>
            </a:fld>
            <a:endParaRPr lang="en-US"/>
          </a:p>
        </p:txBody>
      </p:sp>
    </p:spTree>
    <p:extLst>
      <p:ext uri="{BB962C8B-B14F-4D97-AF65-F5344CB8AC3E}">
        <p14:creationId xmlns:p14="http://schemas.microsoft.com/office/powerpoint/2010/main" val="97735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57</a:t>
            </a:fld>
            <a:endParaRPr lang="en-US"/>
          </a:p>
        </p:txBody>
      </p:sp>
    </p:spTree>
    <p:extLst>
      <p:ext uri="{BB962C8B-B14F-4D97-AF65-F5344CB8AC3E}">
        <p14:creationId xmlns:p14="http://schemas.microsoft.com/office/powerpoint/2010/main" val="412000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66</a:t>
            </a:fld>
            <a:endParaRPr lang="en-US"/>
          </a:p>
        </p:txBody>
      </p:sp>
    </p:spTree>
    <p:extLst>
      <p:ext uri="{BB962C8B-B14F-4D97-AF65-F5344CB8AC3E}">
        <p14:creationId xmlns:p14="http://schemas.microsoft.com/office/powerpoint/2010/main" val="313657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610D-B03D-E55D-E1A5-5B48E42800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BB55A-769C-8B27-A830-E77996E864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FEF1F6-7F8F-B437-4A02-557D681D7DFD}"/>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E584BB21-B4AD-AC65-E708-D2FB6748F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2A1F3-E466-65FD-3A07-DD0ED11E3DE0}"/>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483309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46DA-8E0C-B13F-D1A8-C326743DE2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B55E4E-47A8-41A6-77BB-90CE87A901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EDA41-ADB7-479A-AA83-4EFE860256BA}"/>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E7BA1769-B711-D657-137E-7659CF443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D7468-1009-B147-413C-FB7784FDA94B}"/>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22432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671D86-3D46-5710-FF7A-7706546A48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320F89-3364-B1F3-A997-B721A16129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DA109-58C7-15D1-206D-7958E3113A12}"/>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97EDB315-31B6-6AD5-6807-2D485D7FD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BE6E1-EF2E-4AF0-448B-ECCFF1A4087B}"/>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388985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DA82-22FC-1572-B1EB-D0180167C0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E75C92-9F59-4274-1C08-8B0E52A9C8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BD810-1449-193E-B54F-866F7ABA9765}"/>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338AF0C2-8CF5-2E2B-50DA-D5D775CAA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6A857-AE4E-629F-8CF8-F2FA64DBF87D}"/>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203563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1DCB-2333-BBA4-AEF1-954EBAFCE8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9ACC07-6574-36BC-4BF1-DE88398809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641AAF-A8D9-3EF8-DF08-057920792164}"/>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9E731494-A484-9138-F235-4A4F00338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629AC-F3CA-427B-605A-74D9F9500627}"/>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4072144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ED45-9929-2113-936B-AC60B890F4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7F119-94AA-8B81-585C-D4ED874B6C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8C6025-409C-81B9-BFD7-962D194A4E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D431E0-7D36-3FBB-D89D-FB5CA2831FFA}"/>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6" name="Footer Placeholder 5">
            <a:extLst>
              <a:ext uri="{FF2B5EF4-FFF2-40B4-BE49-F238E27FC236}">
                <a16:creationId xmlns:a16="http://schemas.microsoft.com/office/drawing/2014/main" id="{F215908F-558C-642C-09DD-45D816CDA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967B3-2676-FD8E-D50E-F5B146CAD155}"/>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356607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D735-12E0-9D7F-5DE3-1E410BA529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4E2582-CD9C-0F33-1048-5801797D6B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90C21F-A59B-3DD8-4EDD-DBB3543BD6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09377-90F0-B868-52AB-08B307994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20B50-6777-5F29-5A5A-6A72F55E50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A9D941-A249-E6C5-C890-6EFA48F50F0B}"/>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8" name="Footer Placeholder 7">
            <a:extLst>
              <a:ext uri="{FF2B5EF4-FFF2-40B4-BE49-F238E27FC236}">
                <a16:creationId xmlns:a16="http://schemas.microsoft.com/office/drawing/2014/main" id="{8FC63AEC-6A41-F9D1-9412-40886CAA06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696090-71B0-98CD-9870-E4FEB4CAB863}"/>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3555633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59D5-472D-A6DC-24FC-F6142BF9B4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794C1-3E4C-0679-1C4F-6CBDE12123FA}"/>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4" name="Footer Placeholder 3">
            <a:extLst>
              <a:ext uri="{FF2B5EF4-FFF2-40B4-BE49-F238E27FC236}">
                <a16:creationId xmlns:a16="http://schemas.microsoft.com/office/drawing/2014/main" id="{8865F262-596B-2819-7A16-CB8D7C230D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230EA4-B80B-48B7-1476-7BA2522C05E6}"/>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852546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1CCDD9-AF64-F173-6371-A46BA82F4A60}"/>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3" name="Footer Placeholder 2">
            <a:extLst>
              <a:ext uri="{FF2B5EF4-FFF2-40B4-BE49-F238E27FC236}">
                <a16:creationId xmlns:a16="http://schemas.microsoft.com/office/drawing/2014/main" id="{46959097-CBD9-596A-5779-FC07D2E7B2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AA3A5-3029-87CE-7462-49BF04B1AF93}"/>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1384728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D83E-4E82-1581-6A27-75C767F46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7CC98C-6FEB-E443-CA15-C295A36CA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8E328B-E38C-D258-E28E-4B7A5AA55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A257A-5A90-8E34-3133-9F174C4CF19C}"/>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6" name="Footer Placeholder 5">
            <a:extLst>
              <a:ext uri="{FF2B5EF4-FFF2-40B4-BE49-F238E27FC236}">
                <a16:creationId xmlns:a16="http://schemas.microsoft.com/office/drawing/2014/main" id="{FBE65049-33C2-C887-7FFC-A200279FF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D30C5-3947-9D9E-13A5-3FE5A31BCE9B}"/>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237196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D8A9-65DF-BE87-B2CB-A6384CA031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5859B1-BE62-00AB-4C2F-44950A62D2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687250-C5F6-7A66-13C4-4F3F8D0883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528E5-FE04-729D-9109-9E5E350FD173}"/>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6" name="Footer Placeholder 5">
            <a:extLst>
              <a:ext uri="{FF2B5EF4-FFF2-40B4-BE49-F238E27FC236}">
                <a16:creationId xmlns:a16="http://schemas.microsoft.com/office/drawing/2014/main" id="{DF336704-1470-4395-75D5-858FD4DDB1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0FB97-EC4F-068F-45A3-5D14BBAE2F21}"/>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1674067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AA400-2204-AE1C-CEDB-5B9C4088D8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43279F6-12D0-5305-F547-1C6AC596C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56B82-B74C-AB03-7B20-8BDAE4F7B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D7DD33E1-3903-8406-3CEB-F6902B577C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9E6262-E675-5B5C-CBDB-E81D73AD7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04EE2-CCFB-3F48-9A26-A5CC2CE062FD}" type="slidenum">
              <a:rPr lang="en-US" smtClean="0"/>
              <a:t>‹#›</a:t>
            </a:fld>
            <a:endParaRPr lang="en-US"/>
          </a:p>
        </p:txBody>
      </p:sp>
    </p:spTree>
    <p:extLst>
      <p:ext uri="{BB962C8B-B14F-4D97-AF65-F5344CB8AC3E}">
        <p14:creationId xmlns:p14="http://schemas.microsoft.com/office/powerpoint/2010/main" val="796191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huggingface.co/spaces/open-llm-leaderboard/open_llm_leaderboar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freecodecamp.org/news/how-to-install-react-a-step-by-step-guide/"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nodejs.org/en/"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github.com/abhiti/tumo-learning-lab-2024/tree/main" TargetMode="Externa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1304144" y="1133120"/>
            <a:ext cx="9583711" cy="2387600"/>
          </a:xfrm>
        </p:spPr>
        <p:txBody>
          <a:bodyPr>
            <a:normAutofit/>
          </a:bodyPr>
          <a:lstStyle/>
          <a:p>
            <a:r>
              <a:rPr lang="en-US" dirty="0"/>
              <a:t>Planning a Summer HolidAI</a:t>
            </a:r>
            <a:br>
              <a:rPr lang="en-US" dirty="0"/>
            </a:br>
            <a:r>
              <a:rPr lang="en-US" sz="2000" i="1" dirty="0"/>
              <a:t>Introduction to Large Language Models and Generative AI</a:t>
            </a:r>
            <a:endParaRPr lang="en-US" dirty="0"/>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1523999" y="4668481"/>
            <a:ext cx="9144000" cy="920750"/>
          </a:xfrm>
        </p:spPr>
        <p:txBody>
          <a:bodyPr>
            <a:normAutofit/>
          </a:bodyPr>
          <a:lstStyle/>
          <a:p>
            <a:r>
              <a:rPr lang="en-US" dirty="0"/>
              <a:t>TUMO Learning Lab - July 2024</a:t>
            </a:r>
          </a:p>
          <a:p>
            <a:r>
              <a:rPr lang="en-US" dirty="0"/>
              <a:t>Abhiti Vaish</a:t>
            </a:r>
          </a:p>
        </p:txBody>
      </p:sp>
      <p:pic>
        <p:nvPicPr>
          <p:cNvPr id="4100" name="Picture 4" descr="Sun Basic Rounded Flat icon">
            <a:extLst>
              <a:ext uri="{FF2B5EF4-FFF2-40B4-BE49-F238E27FC236}">
                <a16:creationId xmlns:a16="http://schemas.microsoft.com/office/drawing/2014/main" id="{4AA21A6C-811B-ADDC-AEB9-8B507CC6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061" y="4562724"/>
            <a:ext cx="1387481" cy="13874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ce cream Generic Outline Color icon">
            <a:extLst>
              <a:ext uri="{FF2B5EF4-FFF2-40B4-BE49-F238E27FC236}">
                <a16:creationId xmlns:a16="http://schemas.microsoft.com/office/drawing/2014/main" id="{F367F622-1423-C39C-465C-AF7FCF075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54081">
            <a:off x="57488" y="5123879"/>
            <a:ext cx="1652653" cy="1652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03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Deliverable</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Given:</a:t>
            </a:r>
          </a:p>
          <a:p>
            <a:pPr lvl="1"/>
            <a:r>
              <a:rPr lang="en-US" dirty="0"/>
              <a:t>Boilerplate React web application</a:t>
            </a:r>
          </a:p>
          <a:p>
            <a:pPr lvl="1"/>
            <a:r>
              <a:rPr lang="en-US" dirty="0"/>
              <a:t>Access to a large language model (via REST API)</a:t>
            </a:r>
          </a:p>
          <a:p>
            <a:r>
              <a:rPr lang="en-US" b="1" dirty="0"/>
              <a:t>Due: </a:t>
            </a:r>
            <a:r>
              <a:rPr lang="en-US" dirty="0"/>
              <a:t>Day 10 (Fri, July 12)</a:t>
            </a:r>
          </a:p>
          <a:p>
            <a:pPr lvl="1"/>
            <a:r>
              <a:rPr lang="en-US" dirty="0"/>
              <a:t>In-class 10-minute presentation / student</a:t>
            </a:r>
          </a:p>
          <a:p>
            <a:r>
              <a:rPr lang="en-US" dirty="0"/>
              <a:t>You must implement the “Minimum Requirements”</a:t>
            </a:r>
          </a:p>
          <a:p>
            <a:r>
              <a:rPr lang="en-US" dirty="0"/>
              <a:t>With remaining time, consider implementing the “Other Suggestions” (or any other features you’d like)</a:t>
            </a:r>
          </a:p>
          <a:p>
            <a:pPr lvl="1"/>
            <a:r>
              <a:rPr lang="en-US" dirty="0"/>
              <a:t>Get creative!</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90761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Lab Overview</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a:xfrm>
            <a:off x="494853" y="2420471"/>
            <a:ext cx="5680038" cy="3756492"/>
          </a:xfrm>
        </p:spPr>
        <p:txBody>
          <a:bodyPr>
            <a:normAutofit/>
          </a:bodyPr>
          <a:lstStyle/>
          <a:p>
            <a:pPr marL="0" indent="0">
              <a:buNone/>
            </a:pPr>
            <a:r>
              <a:rPr lang="en-US" b="1" u="sng" dirty="0"/>
              <a:t>Week 1</a:t>
            </a:r>
            <a:r>
              <a:rPr lang="en-US" b="1" dirty="0"/>
              <a:t>:</a:t>
            </a:r>
            <a:r>
              <a:rPr lang="en-US" dirty="0"/>
              <a:t> Models and Generative AI</a:t>
            </a:r>
          </a:p>
          <a:p>
            <a:pPr lvl="1"/>
            <a:r>
              <a:rPr lang="en-US" b="1" dirty="0"/>
              <a:t>Day 1:</a:t>
            </a:r>
            <a:r>
              <a:rPr lang="en-US" dirty="0"/>
              <a:t> Model Fundamentals</a:t>
            </a:r>
          </a:p>
          <a:p>
            <a:pPr lvl="1"/>
            <a:r>
              <a:rPr lang="en-US" b="1" dirty="0"/>
              <a:t>Day 2:</a:t>
            </a:r>
            <a:r>
              <a:rPr lang="en-US" dirty="0"/>
              <a:t> Language Model Prompting</a:t>
            </a:r>
          </a:p>
          <a:p>
            <a:pPr lvl="1"/>
            <a:r>
              <a:rPr lang="en-US" b="1" dirty="0"/>
              <a:t>Day 3:</a:t>
            </a:r>
            <a:r>
              <a:rPr lang="en-US" dirty="0"/>
              <a:t> Model Spectrum</a:t>
            </a:r>
          </a:p>
          <a:p>
            <a:pPr lvl="1"/>
            <a:r>
              <a:rPr lang="en-US" b="1" dirty="0"/>
              <a:t>Day 4:</a:t>
            </a:r>
            <a:r>
              <a:rPr lang="en-US" dirty="0"/>
              <a:t> Ethics</a:t>
            </a:r>
          </a:p>
          <a:p>
            <a:pPr lvl="1"/>
            <a:r>
              <a:rPr lang="en-US" b="1" dirty="0"/>
              <a:t>Day 5:</a:t>
            </a:r>
            <a:r>
              <a:rPr lang="en-US" dirty="0"/>
              <a:t> (no class)</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5" name="Content Placeholder 2">
            <a:extLst>
              <a:ext uri="{FF2B5EF4-FFF2-40B4-BE49-F238E27FC236}">
                <a16:creationId xmlns:a16="http://schemas.microsoft.com/office/drawing/2014/main" id="{44630FC8-BF48-2895-9705-7407CF280455}"/>
              </a:ext>
            </a:extLst>
          </p:cNvPr>
          <p:cNvSpPr txBox="1">
            <a:spLocks/>
          </p:cNvSpPr>
          <p:nvPr/>
        </p:nvSpPr>
        <p:spPr>
          <a:xfrm>
            <a:off x="6443830" y="2420471"/>
            <a:ext cx="5572462" cy="3756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Week 2</a:t>
            </a:r>
            <a:r>
              <a:rPr lang="en-US" b="1" dirty="0"/>
              <a:t>:</a:t>
            </a:r>
            <a:r>
              <a:rPr lang="en-US" dirty="0"/>
              <a:t> WebApp development</a:t>
            </a:r>
          </a:p>
          <a:p>
            <a:pPr lvl="1"/>
            <a:r>
              <a:rPr lang="en-US" b="1" dirty="0"/>
              <a:t>Day 6:</a:t>
            </a:r>
            <a:r>
              <a:rPr lang="en-US" dirty="0"/>
              <a:t> Frontend Development</a:t>
            </a:r>
          </a:p>
          <a:p>
            <a:pPr lvl="1"/>
            <a:r>
              <a:rPr lang="en-US" b="1" dirty="0"/>
              <a:t>Day 7: </a:t>
            </a:r>
            <a:r>
              <a:rPr lang="en-US" dirty="0"/>
              <a:t>REST APIs</a:t>
            </a:r>
          </a:p>
          <a:p>
            <a:pPr lvl="1"/>
            <a:r>
              <a:rPr lang="en-US" b="1" dirty="0"/>
              <a:t>Day 8: </a:t>
            </a:r>
            <a:r>
              <a:rPr lang="en-US" dirty="0"/>
              <a:t>project work</a:t>
            </a:r>
          </a:p>
          <a:p>
            <a:pPr lvl="1"/>
            <a:r>
              <a:rPr lang="en-US" b="1" dirty="0"/>
              <a:t>Day 9: </a:t>
            </a:r>
            <a:r>
              <a:rPr lang="en-US" dirty="0"/>
              <a:t>project work</a:t>
            </a:r>
          </a:p>
          <a:p>
            <a:pPr lvl="1"/>
            <a:r>
              <a:rPr lang="en-US" b="1" dirty="0"/>
              <a:t>Day 10:</a:t>
            </a:r>
            <a:r>
              <a:rPr lang="en-US" dirty="0"/>
              <a:t> project presentations</a:t>
            </a:r>
          </a:p>
        </p:txBody>
      </p:sp>
    </p:spTree>
    <p:extLst>
      <p:ext uri="{BB962C8B-B14F-4D97-AF65-F5344CB8AC3E}">
        <p14:creationId xmlns:p14="http://schemas.microsoft.com/office/powerpoint/2010/main" val="2541299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Lab Best Practices</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dirty="0"/>
              <a:t>Ask as many questions as you have!</a:t>
            </a:r>
          </a:p>
          <a:p>
            <a:pPr lvl="1"/>
            <a:r>
              <a:rPr lang="en-US" dirty="0"/>
              <a:t>Ask me or your peers as they arise</a:t>
            </a:r>
          </a:p>
          <a:p>
            <a:pPr lvl="1"/>
            <a:r>
              <a:rPr lang="en-US" dirty="0"/>
              <a:t>Also feel free to use </a:t>
            </a:r>
            <a:r>
              <a:rPr lang="en-US" dirty="0" err="1"/>
              <a:t>ChatGPT</a:t>
            </a:r>
            <a:endParaRPr lang="en-US" dirty="0"/>
          </a:p>
          <a:p>
            <a:r>
              <a:rPr lang="en-US" dirty="0"/>
              <a:t>Activities highlighted </a:t>
            </a:r>
            <a:r>
              <a:rPr lang="en-US" dirty="0">
                <a:highlight>
                  <a:srgbClr val="FF00FF"/>
                </a:highlight>
              </a:rPr>
              <a:t>like this</a:t>
            </a:r>
            <a:r>
              <a:rPr lang="en-US" dirty="0"/>
              <a:t> signifies a hands-on activity</a:t>
            </a:r>
          </a:p>
          <a:p>
            <a:r>
              <a:rPr lang="en-US" dirty="0"/>
              <a:t>We will aim to take a 20 minute break ~half-way through each lab</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568361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Weights + Training</a:t>
            </a:r>
          </a:p>
          <a:p>
            <a:pPr marL="342900" indent="-342900"/>
            <a:r>
              <a:rPr lang="en-US" dirty="0"/>
              <a:t>Terms</a:t>
            </a:r>
          </a:p>
          <a:p>
            <a:pPr marL="342900" indent="-342900"/>
            <a:r>
              <a:rPr lang="en-US" dirty="0"/>
              <a:t>Types</a:t>
            </a:r>
          </a:p>
          <a:p>
            <a:pPr marL="342900" indent="-342900"/>
            <a:r>
              <a:rPr lang="en-US" dirty="0"/>
              <a:t>Foundational v. Open Source </a:t>
            </a:r>
          </a:p>
          <a:p>
            <a:pPr marL="342900" indent="-342900"/>
            <a:r>
              <a:rPr lang="en-US" dirty="0"/>
              <a:t>Benchmarking + Leaderboard</a:t>
            </a:r>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2849378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6A7BF2-2D5E-8449-7517-13E84FE8B50F}"/>
              </a:ext>
            </a:extLst>
          </p:cNvPr>
          <p:cNvPicPr>
            <a:picLocks noChangeAspect="1"/>
          </p:cNvPicPr>
          <p:nvPr/>
        </p:nvPicPr>
        <p:blipFill>
          <a:blip r:embed="rId2"/>
          <a:stretch>
            <a:fillRect/>
          </a:stretch>
        </p:blipFill>
        <p:spPr>
          <a:xfrm>
            <a:off x="1462948" y="1690688"/>
            <a:ext cx="9266103" cy="4006786"/>
          </a:xfrm>
          <a:prstGeom prst="rect">
            <a:avLst/>
          </a:prstGeom>
        </p:spPr>
      </p:pic>
      <p:sp>
        <p:nvSpPr>
          <p:cNvPr id="3" name="Title 1">
            <a:extLst>
              <a:ext uri="{FF2B5EF4-FFF2-40B4-BE49-F238E27FC236}">
                <a16:creationId xmlns:a16="http://schemas.microsoft.com/office/drawing/2014/main" id="{3BFDE743-04D1-C6E0-D0A6-BC363718B8F9}"/>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7D19F7E5-8537-7548-873D-C5E8C0D0DA30}"/>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a:t>
            </a:r>
          </a:p>
        </p:txBody>
      </p:sp>
    </p:spTree>
    <p:extLst>
      <p:ext uri="{BB962C8B-B14F-4D97-AF65-F5344CB8AC3E}">
        <p14:creationId xmlns:p14="http://schemas.microsoft.com/office/powerpoint/2010/main" val="18462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Training + Weights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dirty="0"/>
              <a:t>A model is a decision tree, with weighted branches (based on training phase)</a:t>
            </a:r>
          </a:p>
          <a:p>
            <a:pPr marL="342900" indent="-342900"/>
            <a:r>
              <a:rPr lang="en-US" dirty="0"/>
              <a:t>Toy example: navigating the corridors in TUMO center to get to lab</a:t>
            </a:r>
          </a:p>
          <a:p>
            <a:pPr marL="800100" lvl="1" indent="-342900"/>
            <a:r>
              <a:rPr lang="en-US" dirty="0"/>
              <a:t>Start at entrance. At each moment, you can take one of these steps:  (1) walk forward, (2) go up a level, (3) turn right, (4) turn left</a:t>
            </a:r>
          </a:p>
          <a:p>
            <a:pPr marL="800100" lvl="1" indent="-342900"/>
            <a:r>
              <a:rPr lang="en-US" dirty="0"/>
              <a:t>As a newcomer (with no help), each of these four possible steps seem equally likely, so you weight them each ¼ = 0.25</a:t>
            </a:r>
          </a:p>
          <a:p>
            <a:pPr marL="800100" lvl="1" indent="-342900"/>
            <a:r>
              <a:rPr lang="en-US" dirty="0"/>
              <a:t>Each day you reach the lab you log the steps taken to get here</a:t>
            </a:r>
          </a:p>
          <a:p>
            <a:pPr marL="800100" lvl="1" indent="-342900"/>
            <a:r>
              <a:rPr lang="en-US" dirty="0"/>
              <a:t>You may not be able to take the same route each day (</a:t>
            </a:r>
            <a:r>
              <a:rPr lang="en-US" dirty="0" err="1"/>
              <a:t>eg.</a:t>
            </a:r>
            <a:r>
              <a:rPr lang="en-US" dirty="0"/>
              <a:t> Elevator is broken, stairs are blocked)</a:t>
            </a:r>
          </a:p>
          <a:p>
            <a:pPr marL="800100" lvl="1" indent="-342900"/>
            <a:r>
              <a:rPr lang="en-US" dirty="0"/>
              <a:t>Next time a newcomer joins, they will effectively have suggestions on how to get to lab (and will get there quicker than you did)</a:t>
            </a:r>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426023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Training + Weights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dirty="0"/>
              <a:t>Models go through phases:</a:t>
            </a:r>
          </a:p>
          <a:p>
            <a:pPr marL="800100" lvl="1" indent="-342900"/>
            <a:r>
              <a:rPr lang="en-US" b="1" dirty="0"/>
              <a:t>(1) </a:t>
            </a:r>
            <a:r>
              <a:rPr lang="en-US" b="1" u="sng" dirty="0"/>
              <a:t>Training</a:t>
            </a:r>
            <a:r>
              <a:rPr lang="en-US" dirty="0"/>
              <a:t>: you give the model inputs and the target value (what the model should predict from those inputs). </a:t>
            </a:r>
          </a:p>
          <a:p>
            <a:pPr marL="1714500" lvl="3" indent="-342900"/>
            <a:r>
              <a:rPr lang="en-US" dirty="0" err="1"/>
              <a:t>Eg.</a:t>
            </a:r>
            <a:r>
              <a:rPr lang="en-US" dirty="0"/>
              <a:t> Input: [(1), (3), (2), (2), (1)] = lab room</a:t>
            </a:r>
          </a:p>
          <a:p>
            <a:pPr marL="1714500" lvl="3" indent="-342900"/>
            <a:r>
              <a:rPr lang="en-US" dirty="0" err="1"/>
              <a:t>Eg.</a:t>
            </a:r>
            <a:r>
              <a:rPr lang="en-US" dirty="0"/>
              <a:t> Input: [(2), (1), (2), (4), (1)] = offices</a:t>
            </a:r>
          </a:p>
          <a:p>
            <a:pPr marL="1257300" lvl="2" indent="-342900"/>
            <a:r>
              <a:rPr lang="en-US" dirty="0"/>
              <a:t>In rounds (iteratively) it adjusts the model weights based on how far from the target value the model’s predicted output is.</a:t>
            </a:r>
          </a:p>
          <a:p>
            <a:pPr marL="800100" lvl="1" indent="-342900"/>
            <a:r>
              <a:rPr lang="en-US" b="1" dirty="0"/>
              <a:t>(2) </a:t>
            </a:r>
            <a:r>
              <a:rPr lang="en-US" b="1" u="sng" dirty="0"/>
              <a:t>Testing</a:t>
            </a:r>
            <a:r>
              <a:rPr lang="en-US" dirty="0"/>
              <a:t>: you give the model input, and it outputs a prediction (“model inference”)</a:t>
            </a:r>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24242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Training + Weights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r>
              <a:rPr lang="en-US" dirty="0"/>
              <a:t>Training must precede Testing in order for the model to be useful</a:t>
            </a:r>
          </a:p>
          <a:p>
            <a:r>
              <a:rPr lang="en-US" dirty="0"/>
              <a:t>Once training is completed, you have your model = a decision tree with paths weighted based on the training data</a:t>
            </a:r>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068810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A1545-006E-1DE4-179E-1A830341D028}"/>
              </a:ext>
            </a:extLst>
          </p:cNvPr>
          <p:cNvPicPr>
            <a:picLocks noChangeAspect="1"/>
          </p:cNvPicPr>
          <p:nvPr/>
        </p:nvPicPr>
        <p:blipFill>
          <a:blip r:embed="rId3"/>
          <a:stretch>
            <a:fillRect/>
          </a:stretch>
        </p:blipFill>
        <p:spPr>
          <a:xfrm>
            <a:off x="1397113" y="1349381"/>
            <a:ext cx="9397774" cy="4159238"/>
          </a:xfrm>
          <a:prstGeom prst="rect">
            <a:avLst/>
          </a:prstGeom>
        </p:spPr>
      </p:pic>
      <p:sp>
        <p:nvSpPr>
          <p:cNvPr id="3" name="Title 1">
            <a:extLst>
              <a:ext uri="{FF2B5EF4-FFF2-40B4-BE49-F238E27FC236}">
                <a16:creationId xmlns:a16="http://schemas.microsoft.com/office/drawing/2014/main" id="{A70CCF63-578C-CF1F-C9E4-6C6892E55344}"/>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FC98D545-4824-274D-E964-6B233B83A647}"/>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Multi-Modal</a:t>
            </a:r>
          </a:p>
        </p:txBody>
      </p:sp>
    </p:spTree>
    <p:extLst>
      <p:ext uri="{BB962C8B-B14F-4D97-AF65-F5344CB8AC3E}">
        <p14:creationId xmlns:p14="http://schemas.microsoft.com/office/powerpoint/2010/main" val="1225776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Terms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Artificial Intelligence (AI):</a:t>
            </a:r>
            <a:r>
              <a:rPr lang="en-US" dirty="0"/>
              <a:t> enabling machines to accomplish tasks that usually humans must tackle</a:t>
            </a:r>
          </a:p>
          <a:p>
            <a:pPr marL="342900" indent="-342900"/>
            <a:r>
              <a:rPr lang="en-US" b="1" dirty="0"/>
              <a:t>Machine Learning (ML):</a:t>
            </a:r>
            <a:r>
              <a:rPr lang="en-US" dirty="0"/>
              <a:t> subset of AI, focused on enabling machines to iteratively get better at tasks</a:t>
            </a:r>
            <a:endParaRPr lang="en-US" b="1" dirty="0"/>
          </a:p>
          <a:p>
            <a:pPr marL="342900" indent="-342900"/>
            <a:r>
              <a:rPr lang="en-US" b="1" dirty="0"/>
              <a:t>Supervised Learning:</a:t>
            </a:r>
            <a:r>
              <a:rPr lang="en-US" dirty="0"/>
              <a:t> defined set of inputs + values that a model is trained on</a:t>
            </a:r>
          </a:p>
          <a:p>
            <a:pPr marL="342900" indent="-342900"/>
            <a:r>
              <a:rPr lang="en-US" b="1" dirty="0"/>
              <a:t>Reinforcement Learning: </a:t>
            </a:r>
            <a:r>
              <a:rPr lang="en-US" dirty="0"/>
              <a:t>“trial-and-error” training of model </a:t>
            </a:r>
          </a:p>
          <a:p>
            <a:pPr marL="342900" indent="-342900"/>
            <a:r>
              <a:rPr lang="en-US" b="1" dirty="0"/>
              <a:t>Generative AI (</a:t>
            </a:r>
            <a:r>
              <a:rPr lang="en-US" b="1" dirty="0" err="1"/>
              <a:t>GenAI</a:t>
            </a:r>
            <a:r>
              <a:rPr lang="en-US" b="1" dirty="0"/>
              <a:t>): </a:t>
            </a:r>
            <a:r>
              <a:rPr lang="en-US" dirty="0"/>
              <a:t>AI that outputs new content</a:t>
            </a:r>
            <a:endParaRPr lang="en-US" b="1"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0832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1</a:t>
            </a:r>
            <a:br>
              <a:rPr lang="en-US" dirty="0"/>
            </a:br>
            <a:r>
              <a:rPr lang="en-US" sz="2000" i="1" dirty="0"/>
              <a:t>July 1,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Welcome!</a:t>
            </a:r>
          </a:p>
          <a:p>
            <a:pPr marL="800100" lvl="1" indent="-342900" algn="l">
              <a:buFont typeface="Arial" panose="020B0604020202020204" pitchFamily="34" charset="0"/>
              <a:buChar char="•"/>
            </a:pPr>
            <a:r>
              <a:rPr lang="en-US" i="1" dirty="0">
                <a:highlight>
                  <a:srgbClr val="FF00FF"/>
                </a:highlight>
              </a:rPr>
              <a:t>Activity</a:t>
            </a:r>
            <a:r>
              <a:rPr lang="en-US" dirty="0"/>
              <a:t>: Introductions</a:t>
            </a:r>
          </a:p>
          <a:p>
            <a:pPr marL="342900" indent="-342900" algn="l">
              <a:buFont typeface="Arial" panose="020B0604020202020204" pitchFamily="34" charset="0"/>
              <a:buChar char="•"/>
            </a:pPr>
            <a:r>
              <a:rPr lang="en-US" dirty="0"/>
              <a:t>Lab Overview</a:t>
            </a:r>
          </a:p>
          <a:p>
            <a:pPr marL="342900" indent="-342900" algn="l">
              <a:buFont typeface="Arial" panose="020B0604020202020204" pitchFamily="34" charset="0"/>
              <a:buChar char="•"/>
            </a:pPr>
            <a:r>
              <a:rPr lang="en-US" dirty="0"/>
              <a:t>Models</a:t>
            </a:r>
          </a:p>
          <a:p>
            <a:pPr marL="800100" lvl="1" indent="-342900" algn="l">
              <a:buFont typeface="Arial" panose="020B0604020202020204" pitchFamily="34" charset="0"/>
              <a:buChar char="•"/>
            </a:pPr>
            <a:r>
              <a:rPr lang="en-US" dirty="0"/>
              <a:t>Weights + Training</a:t>
            </a:r>
          </a:p>
          <a:p>
            <a:pPr marL="800100" lvl="1" indent="-342900" algn="l">
              <a:buFont typeface="Arial" panose="020B0604020202020204" pitchFamily="34" charset="0"/>
              <a:buChar char="•"/>
            </a:pPr>
            <a:r>
              <a:rPr lang="en-US" dirty="0"/>
              <a:t>Terms</a:t>
            </a:r>
          </a:p>
          <a:p>
            <a:pPr marL="800100" lvl="1" indent="-342900" algn="l">
              <a:buFont typeface="Arial" panose="020B0604020202020204" pitchFamily="34" charset="0"/>
              <a:buChar char="•"/>
            </a:pPr>
            <a:r>
              <a:rPr lang="en-US" dirty="0"/>
              <a:t>Types</a:t>
            </a:r>
          </a:p>
          <a:p>
            <a:pPr marL="800100" lvl="1" indent="-342900" algn="l">
              <a:buFont typeface="Arial" panose="020B0604020202020204" pitchFamily="34" charset="0"/>
              <a:buChar char="•"/>
            </a:pPr>
            <a:r>
              <a:rPr lang="en-US" dirty="0"/>
              <a:t>Foundational v. Open Source</a:t>
            </a:r>
          </a:p>
          <a:p>
            <a:pPr marL="800100" lvl="1" indent="-342900" algn="l">
              <a:buFont typeface="Arial" panose="020B0604020202020204" pitchFamily="34" charset="0"/>
              <a:buChar char="•"/>
            </a:pPr>
            <a:r>
              <a:rPr lang="en-US" dirty="0"/>
              <a:t>Benchmarking + Leaderboard</a:t>
            </a:r>
          </a:p>
          <a:p>
            <a:pPr marL="342900" indent="-342900" algn="l">
              <a:buFont typeface="Arial" panose="020B0604020202020204" pitchFamily="34" charset="0"/>
              <a:buChar char="•"/>
            </a:pPr>
            <a:r>
              <a:rPr lang="en-US" i="1" dirty="0">
                <a:highlight>
                  <a:srgbClr val="FF00FF"/>
                </a:highlight>
              </a:rPr>
              <a:t>Activity</a:t>
            </a:r>
            <a:r>
              <a:rPr lang="en-US" dirty="0"/>
              <a:t>: Free Play with Models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561428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Types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b="1" dirty="0"/>
              <a:t>Language: </a:t>
            </a:r>
            <a:r>
              <a:rPr lang="en-US" dirty="0" err="1"/>
              <a:t>GenAI</a:t>
            </a:r>
            <a:r>
              <a:rPr lang="en-US" dirty="0"/>
              <a:t> trained on text and generates text</a:t>
            </a:r>
          </a:p>
          <a:p>
            <a:pPr marL="342900" indent="-342900"/>
            <a:r>
              <a:rPr lang="en-US" b="1" dirty="0"/>
              <a:t>Embedding: </a:t>
            </a:r>
            <a:r>
              <a:rPr lang="en-US" dirty="0"/>
              <a:t>converts chunks of text into n-dimensional numerical vectors. Makes it easy to compare text.</a:t>
            </a:r>
            <a:endParaRPr lang="en-US" b="1" dirty="0"/>
          </a:p>
          <a:p>
            <a:pPr marL="342900" indent="-342900"/>
            <a:r>
              <a:rPr lang="en-US" b="1" dirty="0"/>
              <a:t>Vision: </a:t>
            </a:r>
            <a:r>
              <a:rPr lang="en-US" dirty="0"/>
              <a:t>input is image or video pixel frames, typically outputting text (analyzing the input)</a:t>
            </a:r>
            <a:endParaRPr lang="en-US" b="1" dirty="0"/>
          </a:p>
          <a:p>
            <a:pPr marL="342900" indent="-342900"/>
            <a:r>
              <a:rPr lang="en-US" b="1" dirty="0"/>
              <a:t>Transcription: </a:t>
            </a:r>
            <a:r>
              <a:rPr lang="en-US" dirty="0"/>
              <a:t>input is audio, output is text</a:t>
            </a:r>
            <a:endParaRPr lang="en-US" b="1" dirty="0"/>
          </a:p>
          <a:p>
            <a:pPr marL="342900" indent="-342900"/>
            <a:r>
              <a:rPr lang="en-US" b="1" dirty="0"/>
              <a:t>Translation:</a:t>
            </a:r>
            <a:r>
              <a:rPr lang="en-US" dirty="0"/>
              <a:t> input is text in one language, output is text in a different language</a:t>
            </a:r>
            <a:endParaRPr lang="en-US" b="1" dirty="0"/>
          </a:p>
          <a:p>
            <a:pPr marL="342900" indent="-342900"/>
            <a:r>
              <a:rPr lang="en-US" b="1" dirty="0"/>
              <a:t>Multi-modal: </a:t>
            </a:r>
            <a:r>
              <a:rPr lang="en-US" dirty="0"/>
              <a:t>model that takes a variety of types of input (</a:t>
            </a:r>
            <a:r>
              <a:rPr lang="en-US" dirty="0" err="1"/>
              <a:t>eg.</a:t>
            </a:r>
            <a:r>
              <a:rPr lang="en-US" dirty="0"/>
              <a:t> Text and image)</a:t>
            </a:r>
            <a:endParaRPr lang="en-US" b="1"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4103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1F584-4F91-C3F1-3073-15BF502A3274}"/>
              </a:ext>
            </a:extLst>
          </p:cNvPr>
          <p:cNvPicPr>
            <a:picLocks noChangeAspect="1"/>
          </p:cNvPicPr>
          <p:nvPr/>
        </p:nvPicPr>
        <p:blipFill>
          <a:blip r:embed="rId2"/>
          <a:stretch>
            <a:fillRect/>
          </a:stretch>
        </p:blipFill>
        <p:spPr>
          <a:xfrm>
            <a:off x="2285104" y="1264427"/>
            <a:ext cx="7772400" cy="4937357"/>
          </a:xfrm>
          <a:prstGeom prst="rect">
            <a:avLst/>
          </a:prstGeom>
        </p:spPr>
      </p:pic>
      <p:sp>
        <p:nvSpPr>
          <p:cNvPr id="3" name="Title 1">
            <a:extLst>
              <a:ext uri="{FF2B5EF4-FFF2-40B4-BE49-F238E27FC236}">
                <a16:creationId xmlns:a16="http://schemas.microsoft.com/office/drawing/2014/main" id="{AC2145A3-FA67-A31B-316D-8CD0547EB3AF}"/>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6" name="Title 3">
            <a:extLst>
              <a:ext uri="{FF2B5EF4-FFF2-40B4-BE49-F238E27FC236}">
                <a16:creationId xmlns:a16="http://schemas.microsoft.com/office/drawing/2014/main" id="{6A316962-8DA2-B239-EEFC-4474EFD36459}"/>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Vision</a:t>
            </a:r>
          </a:p>
        </p:txBody>
      </p:sp>
    </p:spTree>
    <p:extLst>
      <p:ext uri="{BB962C8B-B14F-4D97-AF65-F5344CB8AC3E}">
        <p14:creationId xmlns:p14="http://schemas.microsoft.com/office/powerpoint/2010/main" val="185874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61BD73-FBAD-F4E8-5A29-544D4EBF1A34}"/>
              </a:ext>
            </a:extLst>
          </p:cNvPr>
          <p:cNvPicPr>
            <a:picLocks noChangeAspect="1"/>
          </p:cNvPicPr>
          <p:nvPr/>
        </p:nvPicPr>
        <p:blipFill>
          <a:blip r:embed="rId3"/>
          <a:stretch>
            <a:fillRect/>
          </a:stretch>
        </p:blipFill>
        <p:spPr>
          <a:xfrm>
            <a:off x="1529827" y="1514476"/>
            <a:ext cx="9132346" cy="4496021"/>
          </a:xfrm>
          <a:prstGeom prst="rect">
            <a:avLst/>
          </a:prstGeom>
        </p:spPr>
      </p:pic>
      <p:sp>
        <p:nvSpPr>
          <p:cNvPr id="3" name="Title 1">
            <a:extLst>
              <a:ext uri="{FF2B5EF4-FFF2-40B4-BE49-F238E27FC236}">
                <a16:creationId xmlns:a16="http://schemas.microsoft.com/office/drawing/2014/main" id="{B00DEC05-7F58-AE7E-3B34-6F62C03AB0E5}"/>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B283FAC5-18CF-D9AE-8BEC-B8E8E2F9F5C0}"/>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Vision</a:t>
            </a:r>
          </a:p>
        </p:txBody>
      </p:sp>
    </p:spTree>
    <p:extLst>
      <p:ext uri="{BB962C8B-B14F-4D97-AF65-F5344CB8AC3E}">
        <p14:creationId xmlns:p14="http://schemas.microsoft.com/office/powerpoint/2010/main" val="4044373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C71B46-E1C8-94F9-2889-6AE603CAE9BE}"/>
              </a:ext>
            </a:extLst>
          </p:cNvPr>
          <p:cNvPicPr>
            <a:picLocks noChangeAspect="1"/>
          </p:cNvPicPr>
          <p:nvPr/>
        </p:nvPicPr>
        <p:blipFill>
          <a:blip r:embed="rId3"/>
          <a:stretch>
            <a:fillRect/>
          </a:stretch>
        </p:blipFill>
        <p:spPr>
          <a:xfrm>
            <a:off x="2209800" y="1715700"/>
            <a:ext cx="7772400" cy="3426600"/>
          </a:xfrm>
          <a:prstGeom prst="rect">
            <a:avLst/>
          </a:prstGeom>
        </p:spPr>
      </p:pic>
      <p:sp>
        <p:nvSpPr>
          <p:cNvPr id="3" name="Title 1">
            <a:extLst>
              <a:ext uri="{FF2B5EF4-FFF2-40B4-BE49-F238E27FC236}">
                <a16:creationId xmlns:a16="http://schemas.microsoft.com/office/drawing/2014/main" id="{BD636B83-D7E7-B0C9-4C9D-070A49F7FEB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834367CE-04B5-F3DF-0D00-33F822E8DF8C}"/>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Transcription</a:t>
            </a:r>
          </a:p>
        </p:txBody>
      </p:sp>
    </p:spTree>
    <p:extLst>
      <p:ext uri="{BB962C8B-B14F-4D97-AF65-F5344CB8AC3E}">
        <p14:creationId xmlns:p14="http://schemas.microsoft.com/office/powerpoint/2010/main" val="341457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Terms Cont’d</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Neural Net (NN): </a:t>
            </a:r>
            <a:r>
              <a:rPr lang="en-US" dirty="0"/>
              <a:t>models meant to simulate how humans think</a:t>
            </a:r>
          </a:p>
          <a:p>
            <a:pPr marL="342900" indent="-342900"/>
            <a:r>
              <a:rPr lang="en-US" b="1" dirty="0"/>
              <a:t>Natural Language Processing (NLP): </a:t>
            </a:r>
            <a:r>
              <a:rPr lang="en-US" dirty="0"/>
              <a:t>(subset of NN) tools to help machines understand and predict language in the way humans speak (“natural”)</a:t>
            </a:r>
          </a:p>
          <a:p>
            <a:pPr marL="342900" indent="-342900"/>
            <a:r>
              <a:rPr lang="en-US" b="1" dirty="0"/>
              <a:t>Large Language Model (LLM)</a:t>
            </a:r>
            <a:r>
              <a:rPr lang="en-US" dirty="0"/>
              <a:t>: (subset of NLP) a type of NN trained on a </a:t>
            </a:r>
            <a:r>
              <a:rPr lang="en-US" i="1" u="sng" dirty="0"/>
              <a:t>massive</a:t>
            </a:r>
            <a:r>
              <a:rPr lang="en-US" dirty="0"/>
              <a:t> corpus of text-based data, used to predict text</a:t>
            </a:r>
          </a:p>
          <a:p>
            <a:pPr marL="342900" indent="-342900"/>
            <a:r>
              <a:rPr lang="en-US" b="1" dirty="0"/>
              <a:t>Token: </a:t>
            </a:r>
            <a:r>
              <a:rPr lang="en-US" dirty="0"/>
              <a:t>atomic unit of language that the LLM functions at (could be a character, a substring of a word, a word)</a:t>
            </a:r>
            <a:endParaRPr lang="en-US" b="1"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070121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702ACC-A7AE-FEC6-1736-90DE686300E8}"/>
              </a:ext>
            </a:extLst>
          </p:cNvPr>
          <p:cNvPicPr>
            <a:picLocks noChangeAspect="1"/>
          </p:cNvPicPr>
          <p:nvPr/>
        </p:nvPicPr>
        <p:blipFill>
          <a:blip r:embed="rId2"/>
          <a:stretch>
            <a:fillRect/>
          </a:stretch>
        </p:blipFill>
        <p:spPr>
          <a:xfrm>
            <a:off x="2209800" y="1699367"/>
            <a:ext cx="7772400" cy="3459265"/>
          </a:xfrm>
          <a:prstGeom prst="rect">
            <a:avLst/>
          </a:prstGeom>
        </p:spPr>
      </p:pic>
      <p:sp>
        <p:nvSpPr>
          <p:cNvPr id="3" name="Title 1">
            <a:extLst>
              <a:ext uri="{FF2B5EF4-FFF2-40B4-BE49-F238E27FC236}">
                <a16:creationId xmlns:a16="http://schemas.microsoft.com/office/drawing/2014/main" id="{E4466242-96C7-FDB9-4711-74DC641D5E0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790EC5E4-C5AD-01E9-B0C3-39946BA5C117}"/>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Language</a:t>
            </a:r>
          </a:p>
        </p:txBody>
      </p:sp>
    </p:spTree>
    <p:extLst>
      <p:ext uri="{BB962C8B-B14F-4D97-AF65-F5344CB8AC3E}">
        <p14:creationId xmlns:p14="http://schemas.microsoft.com/office/powerpoint/2010/main" val="2011117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–Foundational v. Open Source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Foundational Models</a:t>
            </a:r>
          </a:p>
          <a:p>
            <a:pPr marL="800100" lvl="1" indent="-342900"/>
            <a:r>
              <a:rPr lang="en-US" dirty="0"/>
              <a:t>Core models upon which further “fine-tuning” for specific tasks is completed</a:t>
            </a:r>
          </a:p>
          <a:p>
            <a:pPr marL="800100" lvl="1" indent="-342900"/>
            <a:r>
              <a:rPr lang="en-US" dirty="0"/>
              <a:t>Often also closed-source</a:t>
            </a:r>
          </a:p>
          <a:p>
            <a:pPr marL="800100" lvl="1" indent="-342900"/>
            <a:r>
              <a:rPr lang="en-US" b="1" dirty="0"/>
              <a:t>Examples</a:t>
            </a:r>
            <a:r>
              <a:rPr lang="en-US" dirty="0"/>
              <a:t>: GPT, Claude</a:t>
            </a:r>
          </a:p>
          <a:p>
            <a:pPr marL="342900" indent="-342900"/>
            <a:r>
              <a:rPr lang="en-US" b="1" dirty="0"/>
              <a:t>Open Source Models</a:t>
            </a:r>
          </a:p>
          <a:p>
            <a:pPr marL="800100" lvl="1" indent="-342900"/>
            <a:r>
              <a:rPr lang="en-US" dirty="0"/>
              <a:t>Source code and/or model weights publicly available</a:t>
            </a:r>
          </a:p>
          <a:p>
            <a:pPr marL="800100" lvl="1" indent="-342900"/>
            <a:r>
              <a:rPr lang="en-US" dirty="0"/>
              <a:t>Allows for greater scrutiny/accreditation as well as collaboration</a:t>
            </a:r>
          </a:p>
          <a:p>
            <a:pPr marL="800100" lvl="1" indent="-342900"/>
            <a:r>
              <a:rPr lang="en-US" b="1" dirty="0"/>
              <a:t>Examples:</a:t>
            </a:r>
            <a:r>
              <a:rPr lang="en-US" dirty="0"/>
              <a:t> Llama3, </a:t>
            </a:r>
            <a:r>
              <a:rPr lang="en-US" dirty="0" err="1"/>
              <a:t>Mixtral</a:t>
            </a:r>
            <a:endParaRPr lang="en-US" dirty="0"/>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13173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Benchmarking + Leaderboard</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Benchmarking</a:t>
            </a:r>
          </a:p>
          <a:p>
            <a:pPr marL="800100" lvl="1" indent="-342900"/>
            <a:r>
              <a:rPr lang="en-US" dirty="0"/>
              <a:t>The “standardized tests” for models</a:t>
            </a:r>
          </a:p>
          <a:p>
            <a:pPr marL="800100" lvl="1" indent="-342900"/>
            <a:r>
              <a:rPr lang="en-US" dirty="0"/>
              <a:t>Quantitative: accuracy, precision, recall, F1-score, etc.</a:t>
            </a:r>
          </a:p>
          <a:p>
            <a:pPr marL="800100" lvl="1" indent="-342900"/>
            <a:r>
              <a:rPr lang="en-US" dirty="0" err="1"/>
              <a:t>Eg.</a:t>
            </a:r>
            <a:r>
              <a:rPr lang="en-US" dirty="0"/>
              <a:t> Compare how good each LLM is at performing classification</a:t>
            </a:r>
          </a:p>
          <a:p>
            <a:pPr marL="342900" indent="-342900"/>
            <a:r>
              <a:rPr lang="en-US" dirty="0"/>
              <a:t>Leaderboard</a:t>
            </a:r>
          </a:p>
          <a:p>
            <a:pPr marL="800100" lvl="1" indent="-342900"/>
            <a:r>
              <a:rPr lang="en-US" dirty="0"/>
              <a:t>The “best-in-class” for models</a:t>
            </a:r>
          </a:p>
          <a:p>
            <a:pPr marL="800100" lvl="1" indent="-342900"/>
            <a:r>
              <a:rPr lang="en-US" dirty="0" err="1">
                <a:hlinkClick r:id="rId2"/>
              </a:rPr>
              <a:t>HuggingFace</a:t>
            </a:r>
            <a:r>
              <a:rPr lang="en-US" dirty="0"/>
              <a:t> for open source models</a:t>
            </a:r>
          </a:p>
          <a:p>
            <a:pPr marL="342900" indent="-342900"/>
            <a:endParaRPr lang="en-US" dirty="0"/>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2" name="Picture 1">
            <a:extLst>
              <a:ext uri="{FF2B5EF4-FFF2-40B4-BE49-F238E27FC236}">
                <a16:creationId xmlns:a16="http://schemas.microsoft.com/office/drawing/2014/main" id="{91917547-0132-30AC-9A3F-E0C144882B7A}"/>
              </a:ext>
            </a:extLst>
          </p:cNvPr>
          <p:cNvPicPr>
            <a:picLocks noChangeAspect="1"/>
          </p:cNvPicPr>
          <p:nvPr/>
        </p:nvPicPr>
        <p:blipFill>
          <a:blip r:embed="rId3"/>
          <a:stretch>
            <a:fillRect/>
          </a:stretch>
        </p:blipFill>
        <p:spPr>
          <a:xfrm>
            <a:off x="2209800" y="5001218"/>
            <a:ext cx="7772400" cy="1663779"/>
          </a:xfrm>
          <a:prstGeom prst="rect">
            <a:avLst/>
          </a:prstGeom>
        </p:spPr>
      </p:pic>
    </p:spTree>
    <p:extLst>
      <p:ext uri="{BB962C8B-B14F-4D97-AF65-F5344CB8AC3E}">
        <p14:creationId xmlns:p14="http://schemas.microsoft.com/office/powerpoint/2010/main" val="3903063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dirty="0"/>
              <a:t>translation, transcription, vision, language prompting</a:t>
            </a:r>
            <a:endParaRPr lang="en-US" sz="1800" dirty="0"/>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900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2</a:t>
            </a:r>
            <a:br>
              <a:rPr lang="en-US" dirty="0"/>
            </a:br>
            <a:r>
              <a:rPr lang="en-US" sz="2000" i="1" dirty="0"/>
              <a:t>July 2,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Prompt Engineering</a:t>
            </a:r>
          </a:p>
          <a:p>
            <a:pPr marL="800100" lvl="1" indent="-342900" algn="l">
              <a:buFont typeface="Arial" panose="020B0604020202020204" pitchFamily="34" charset="0"/>
              <a:buChar char="•"/>
            </a:pPr>
            <a:r>
              <a:rPr lang="en-US" i="1" dirty="0">
                <a:highlight>
                  <a:srgbClr val="FF00FF"/>
                </a:highlight>
              </a:rPr>
              <a:t>Activity</a:t>
            </a:r>
            <a:r>
              <a:rPr lang="en-US" dirty="0"/>
              <a:t>: Model Prompting</a:t>
            </a:r>
          </a:p>
          <a:p>
            <a:pPr marL="342900" indent="-342900" algn="l">
              <a:buFont typeface="Arial" panose="020B0604020202020204" pitchFamily="34" charset="0"/>
              <a:buChar char="•"/>
            </a:pPr>
            <a:r>
              <a:rPr lang="en-US" dirty="0"/>
              <a:t>Controlled Generation</a:t>
            </a:r>
          </a:p>
          <a:p>
            <a:pPr marL="800100" lvl="1" indent="-342900" algn="l">
              <a:buFont typeface="Arial" panose="020B0604020202020204" pitchFamily="34" charset="0"/>
              <a:buChar char="•"/>
            </a:pPr>
            <a:r>
              <a:rPr lang="en-US" i="1" dirty="0">
                <a:highlight>
                  <a:srgbClr val="FF00FF"/>
                </a:highlight>
              </a:rPr>
              <a:t>Activity</a:t>
            </a:r>
            <a:r>
              <a:rPr lang="en-US" dirty="0"/>
              <a:t>: Model Prompting</a:t>
            </a:r>
          </a:p>
          <a:p>
            <a:pPr marL="342900" indent="-342900" algn="l">
              <a:buFont typeface="Arial" panose="020B0604020202020204" pitchFamily="34" charset="0"/>
              <a:buChar char="•"/>
            </a:pPr>
            <a:r>
              <a:rPr lang="en-US" i="1" dirty="0">
                <a:highlight>
                  <a:srgbClr val="FF00FF"/>
                </a:highlight>
              </a:rPr>
              <a:t>Activity</a:t>
            </a:r>
            <a:r>
              <a:rPr lang="en-US" dirty="0"/>
              <a:t>: Development Environment Setup</a:t>
            </a:r>
          </a:p>
          <a:p>
            <a:pPr marL="800100" lvl="1" indent="-342900" algn="l">
              <a:buFont typeface="Arial" panose="020B0604020202020204" pitchFamily="34" charset="0"/>
              <a:buChar char="•"/>
            </a:pPr>
            <a:r>
              <a:rPr lang="en-US" dirty="0"/>
              <a:t>Cloning </a:t>
            </a:r>
            <a:r>
              <a:rPr lang="en-US" dirty="0" err="1"/>
              <a:t>Github</a:t>
            </a:r>
            <a:r>
              <a:rPr lang="en-US" dirty="0"/>
              <a:t> repo</a:t>
            </a:r>
          </a:p>
          <a:p>
            <a:pPr marL="800100" lvl="1" indent="-342900" algn="l">
              <a:buFont typeface="Arial" panose="020B0604020202020204" pitchFamily="34" charset="0"/>
              <a:buChar char="•"/>
            </a:pPr>
            <a:r>
              <a:rPr lang="en-US" dirty="0"/>
              <a:t>Installing React</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95012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p:txBody>
          <a:bodyPr/>
          <a:lstStyle/>
          <a:p>
            <a:r>
              <a:rPr lang="en-US" dirty="0"/>
              <a:t>Welcome!</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098433" cy="3811588"/>
          </a:xfrm>
        </p:spPr>
        <p:txBody>
          <a:bodyPr>
            <a:normAutofit/>
          </a:bodyPr>
          <a:lstStyle/>
          <a:p>
            <a:pPr marL="285750" indent="-285750">
              <a:buFont typeface="Arial" panose="020B0604020202020204" pitchFamily="34" charset="0"/>
              <a:buChar char="•"/>
            </a:pPr>
            <a:r>
              <a:rPr lang="en-US" sz="1800" b="1" dirty="0"/>
              <a:t>Name: </a:t>
            </a:r>
            <a:r>
              <a:rPr lang="en-US" sz="1800" dirty="0"/>
              <a:t>Abhiti Vaish</a:t>
            </a:r>
          </a:p>
          <a:p>
            <a:pPr marL="742950" lvl="1" indent="-285750">
              <a:buFont typeface="Arial" panose="020B0604020202020204" pitchFamily="34" charset="0"/>
              <a:buChar char="•"/>
            </a:pPr>
            <a:r>
              <a:rPr lang="en-US" sz="1600" b="1" dirty="0"/>
              <a:t>Pronunciation: </a:t>
            </a:r>
            <a:r>
              <a:rPr lang="en-US" sz="1600" dirty="0"/>
              <a:t>uh-</a:t>
            </a:r>
            <a:r>
              <a:rPr lang="en-US" sz="1600" dirty="0" err="1"/>
              <a:t>bhee</a:t>
            </a:r>
            <a:r>
              <a:rPr lang="en-US" sz="1600" dirty="0"/>
              <a:t>-thee </a:t>
            </a:r>
            <a:r>
              <a:rPr lang="en-US" sz="1600" dirty="0" err="1"/>
              <a:t>vay-sh</a:t>
            </a:r>
            <a:endParaRPr lang="en-US" sz="1600" dirty="0"/>
          </a:p>
          <a:p>
            <a:pPr marL="285750" indent="-285750">
              <a:buFont typeface="Arial" panose="020B0604020202020204" pitchFamily="34" charset="0"/>
              <a:buChar char="•"/>
            </a:pPr>
            <a:r>
              <a:rPr lang="en-US" sz="1800" b="1" dirty="0"/>
              <a:t>Occupation:</a:t>
            </a:r>
            <a:r>
              <a:rPr lang="en-US" sz="1800" dirty="0"/>
              <a:t> Forward Deployed Software Engineer</a:t>
            </a:r>
          </a:p>
          <a:p>
            <a:pPr marL="285750" indent="-285750">
              <a:buFont typeface="Arial" panose="020B0604020202020204" pitchFamily="34" charset="0"/>
              <a:buChar char="•"/>
            </a:pPr>
            <a:r>
              <a:rPr lang="en-US" sz="1800" b="1" dirty="0"/>
              <a:t>Employer: </a:t>
            </a:r>
            <a:r>
              <a:rPr lang="en-US" sz="1800" dirty="0"/>
              <a:t>Palantir Technologies</a:t>
            </a:r>
          </a:p>
          <a:p>
            <a:pPr marL="285750" indent="-285750">
              <a:buFont typeface="Arial" panose="020B0604020202020204" pitchFamily="34" charset="0"/>
              <a:buChar char="•"/>
            </a:pPr>
            <a:r>
              <a:rPr lang="en-US" sz="1800" b="1" dirty="0"/>
              <a:t>Education: </a:t>
            </a:r>
            <a:r>
              <a:rPr lang="en-US" sz="1800" dirty="0"/>
              <a:t>Massachusetts Institute of Technology – Computer Science</a:t>
            </a:r>
          </a:p>
          <a:p>
            <a:pPr marL="285750" indent="-285750">
              <a:buFont typeface="Arial" panose="020B0604020202020204" pitchFamily="34" charset="0"/>
              <a:buChar char="•"/>
            </a:pPr>
            <a:r>
              <a:rPr lang="en-US" sz="1800" b="1" dirty="0"/>
              <a:t>Hometowns: </a:t>
            </a:r>
            <a:r>
              <a:rPr lang="en-US" sz="1800" dirty="0"/>
              <a:t>New York, USA and Mumbai, India</a:t>
            </a:r>
          </a:p>
          <a:p>
            <a:pPr marL="285750" indent="-285750">
              <a:buFont typeface="Arial" panose="020B0604020202020204" pitchFamily="34" charset="0"/>
              <a:buChar char="•"/>
            </a:pPr>
            <a:r>
              <a:rPr lang="en-US" sz="1800" b="1" dirty="0"/>
              <a:t>Background: </a:t>
            </a:r>
            <a:r>
              <a:rPr lang="en-US" sz="1800" dirty="0"/>
              <a:t>US Government, healthcare, agriculture, social impact, education</a:t>
            </a:r>
            <a:endParaRPr lang="en-US" sz="1800" b="1" dirty="0"/>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7" name="Picture 6">
            <a:extLst>
              <a:ext uri="{FF2B5EF4-FFF2-40B4-BE49-F238E27FC236}">
                <a16:creationId xmlns:a16="http://schemas.microsoft.com/office/drawing/2014/main" id="{A663C30F-B2F8-6BF4-DBAD-CF3BB31AD104}"/>
              </a:ext>
            </a:extLst>
          </p:cNvPr>
          <p:cNvPicPr>
            <a:picLocks noChangeAspect="1"/>
          </p:cNvPicPr>
          <p:nvPr/>
        </p:nvPicPr>
        <p:blipFill>
          <a:blip r:embed="rId2"/>
          <a:stretch>
            <a:fillRect/>
          </a:stretch>
        </p:blipFill>
        <p:spPr>
          <a:xfrm>
            <a:off x="7121562" y="1257300"/>
            <a:ext cx="3806157" cy="3988957"/>
          </a:xfrm>
          <a:prstGeom prst="rect">
            <a:avLst/>
          </a:prstGeom>
        </p:spPr>
      </p:pic>
    </p:spTree>
    <p:extLst>
      <p:ext uri="{BB962C8B-B14F-4D97-AF65-F5344CB8AC3E}">
        <p14:creationId xmlns:p14="http://schemas.microsoft.com/office/powerpoint/2010/main" val="318311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LLMs are trained to interpret and generate human-like speech</a:t>
            </a:r>
          </a:p>
          <a:p>
            <a:pPr marL="342900" indent="-342900"/>
            <a:r>
              <a:rPr lang="en-US" dirty="0"/>
              <a:t>But -- every human (and model!) thinks differently</a:t>
            </a:r>
          </a:p>
          <a:p>
            <a:pPr marL="342900" indent="-342900"/>
            <a:r>
              <a:rPr lang="en-US" b="1" dirty="0"/>
              <a:t>Prompt Engineering:</a:t>
            </a:r>
            <a:r>
              <a:rPr lang="en-US" dirty="0"/>
              <a:t> adjusting the wording (in SYSTEM or USER) to help the LLM think and output closer to desired output (ASSISTANT)</a:t>
            </a: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559488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 - Roles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fontScale="92500"/>
          </a:bodyPr>
          <a:lstStyle/>
          <a:p>
            <a:pPr marL="342900" indent="-342900"/>
            <a:r>
              <a:rPr lang="en-US" b="1" dirty="0"/>
              <a:t>SYSTEM:</a:t>
            </a:r>
            <a:r>
              <a:rPr lang="en-US" dirty="0"/>
              <a:t> instructions to the LLM about what role it is supposed to fill</a:t>
            </a:r>
          </a:p>
          <a:p>
            <a:pPr marL="800100" lvl="1" indent="-342900"/>
            <a:r>
              <a:rPr lang="en-US" dirty="0"/>
              <a:t>“You are a helpful, unbiased assistant. You are functioning as a travel coordinator helping tourists navigating a new city.”</a:t>
            </a:r>
          </a:p>
          <a:p>
            <a:pPr marL="342900" indent="-342900"/>
            <a:r>
              <a:rPr lang="en-US" b="1" dirty="0"/>
              <a:t>USER: </a:t>
            </a:r>
            <a:r>
              <a:rPr lang="en-US" dirty="0"/>
              <a:t>specific ask / task for the LLM to perform</a:t>
            </a:r>
          </a:p>
          <a:p>
            <a:pPr marL="800100" lvl="1" indent="-342900"/>
            <a:r>
              <a:rPr lang="en-US" dirty="0"/>
              <a:t>“Specify the next 4 bus arrival times at the stop near the airport in Brussels that can take me to the Park Inn hotel.”</a:t>
            </a:r>
          </a:p>
          <a:p>
            <a:pPr marL="342900" indent="-342900"/>
            <a:r>
              <a:rPr lang="en-US" b="1" dirty="0"/>
              <a:t>ASSISTANT: </a:t>
            </a:r>
            <a:r>
              <a:rPr lang="en-US" dirty="0"/>
              <a:t>response from the model </a:t>
            </a:r>
          </a:p>
          <a:p>
            <a:pPr marL="800100" lvl="1" indent="-342900"/>
            <a:r>
              <a:rPr lang="en-US" dirty="0"/>
              <a:t>“Welcome to Brussels! You can take the M454 bus to get to the Park Inn hotel. The 4 next arrival times are: 14:21, 14:56, 15:12, 15:40. To get to the bus stop, go to the arrivals level (one floor below departure) and follow the yellow signs to baggage claim. Take a right upon exit from the airport and look for the green bus stop sign.</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75916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 – Examples (SYSTEM)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SYSTEM:</a:t>
            </a:r>
            <a:r>
              <a:rPr lang="en-US" dirty="0"/>
              <a:t> instructions to the LLM about what role it is supposed to fill</a:t>
            </a:r>
          </a:p>
          <a:p>
            <a:pPr marL="800100" lvl="1" indent="-342900"/>
            <a:r>
              <a:rPr lang="en-US" dirty="0">
                <a:highlight>
                  <a:srgbClr val="FF0000"/>
                </a:highlight>
              </a:rPr>
              <a:t>FINE</a:t>
            </a:r>
            <a:r>
              <a:rPr lang="en-US" dirty="0"/>
              <a:t>: “You are the chat-based assistant for Google Maps”</a:t>
            </a:r>
          </a:p>
          <a:p>
            <a:pPr marL="800100" lvl="1" indent="-342900"/>
            <a:r>
              <a:rPr lang="en-US" dirty="0">
                <a:highlight>
                  <a:srgbClr val="00FF00"/>
                </a:highlight>
              </a:rPr>
              <a:t>BETTER</a:t>
            </a:r>
            <a:r>
              <a:rPr lang="en-US" dirty="0"/>
              <a:t>: “You are a helpful, unbiased assistant. You are functioning as a travel coordinator helping tourists navigating a new city. Answer their questions directly first, but offer additional context and visual cues to help them navigate an unfamiliar environment. If you do not understand what they mean, as for clarification rather than trying to give them an answer.”</a:t>
            </a:r>
          </a:p>
          <a:p>
            <a:pPr marL="800100" lvl="1" indent="-342900"/>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28228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 – Examples (USER)</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USER: </a:t>
            </a:r>
            <a:r>
              <a:rPr lang="en-US" dirty="0"/>
              <a:t>specific ask / task for the LLM to perform</a:t>
            </a:r>
          </a:p>
          <a:p>
            <a:pPr marL="800100" lvl="1" indent="-342900"/>
            <a:r>
              <a:rPr lang="en-US" dirty="0">
                <a:highlight>
                  <a:srgbClr val="FF0000"/>
                </a:highlight>
              </a:rPr>
              <a:t>FINE</a:t>
            </a:r>
            <a:r>
              <a:rPr lang="en-US" dirty="0"/>
              <a:t>: “Specify the next 4 bus arrival times at the stop near the airport in Brussels that can take me to the Park Inn hotel.”</a:t>
            </a:r>
          </a:p>
          <a:p>
            <a:pPr marL="800100" lvl="1" indent="-342900"/>
            <a:r>
              <a:rPr lang="en-US" dirty="0">
                <a:highlight>
                  <a:srgbClr val="00FF00"/>
                </a:highlight>
              </a:rPr>
              <a:t>BETTER</a:t>
            </a:r>
            <a:r>
              <a:rPr lang="en-US" dirty="0"/>
              <a:t>: “Specify the next 4 bus arrival times at the stop near the airport in Brussels that can take me to the Park Inn hotel. Please also provide me with numerical steps on how to get to the right bus stop and how to identify if the bus is the correct one.”</a:t>
            </a:r>
          </a:p>
          <a:p>
            <a:pPr marL="800100" lvl="1" indent="-342900"/>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3195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Model Prompting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(1) send a prompt with free-text (as you may ask a friend or tutor)</a:t>
            </a:r>
          </a:p>
          <a:p>
            <a:pPr marL="285750" indent="-285750">
              <a:buFont typeface="Arial" panose="020B0604020202020204" pitchFamily="34" charset="0"/>
              <a:buChar char="•"/>
            </a:pPr>
            <a:r>
              <a:rPr lang="en-US" b="1" dirty="0"/>
              <a:t>(2) send a prompt, specifying an output format (</a:t>
            </a:r>
            <a:r>
              <a:rPr lang="en-US" b="1" dirty="0" err="1"/>
              <a:t>eg.</a:t>
            </a:r>
            <a:r>
              <a:rPr lang="en-US" b="1" dirty="0"/>
              <a:t> “output the date in the format </a:t>
            </a:r>
            <a:r>
              <a:rPr lang="en-US" b="1" dirty="0" err="1"/>
              <a:t>yyyy</a:t>
            </a:r>
            <a:r>
              <a:rPr lang="en-US" b="1" dirty="0"/>
              <a:t>-MM-dd”)</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869367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To help the LLM think even more clearly, can ask it to return it’s answer in a tightly structured format</a:t>
            </a:r>
          </a:p>
          <a:p>
            <a:pPr marL="342900" indent="-342900"/>
            <a:r>
              <a:rPr lang="en-US" dirty="0"/>
              <a:t>JSON</a:t>
            </a: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65128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JSON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JSON: look-up table between key-value pairs</a:t>
            </a:r>
          </a:p>
          <a:p>
            <a:pPr marL="800100" lvl="1" indent="-342900"/>
            <a:r>
              <a:rPr lang="en-US" dirty="0"/>
              <a:t>Specify the types of each output (or not)</a:t>
            </a:r>
          </a:p>
          <a:p>
            <a:pPr marL="342900" indent="-342900"/>
            <a:r>
              <a:rPr lang="en-US" sz="1800" dirty="0">
                <a:latin typeface="Courier New" panose="02070309020205020404" pitchFamily="49" charset="0"/>
                <a:cs typeface="Courier New" panose="02070309020205020404" pitchFamily="49" charset="0"/>
              </a:rPr>
              <a:t>{“time”: 2024-06-30, “responses”: [{“color”: “red”, “shape”: “circle”, “count”: 44}, {“color”: “purple”, “shape”: “diamond”, “count”: 12}]}</a:t>
            </a:r>
          </a:p>
          <a:p>
            <a:pPr marL="342900" indent="-342900"/>
            <a:endParaRPr lang="en-US" sz="1800" dirty="0">
              <a:latin typeface="Courier New" panose="02070309020205020404" pitchFamily="49" charset="0"/>
              <a:cs typeface="Courier New" panose="02070309020205020404" pitchFamily="49" charset="0"/>
            </a:endParaRP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771888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JSON Prettified</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dirty="0"/>
              <a:t>Make more reader-friendly, easier to catch formatting bugs</a:t>
            </a:r>
          </a:p>
          <a:p>
            <a:pPr marL="0" indent="0">
              <a:buNone/>
            </a:pP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“time”: 2024-06-30,</a:t>
            </a:r>
          </a:p>
          <a:p>
            <a:pPr marL="0" indent="0">
              <a:buNone/>
            </a:pPr>
            <a:r>
              <a:rPr lang="en-US" sz="1800" dirty="0">
                <a:latin typeface="Courier New" panose="02070309020205020404" pitchFamily="49" charset="0"/>
                <a:cs typeface="Courier New" panose="02070309020205020404" pitchFamily="49" charset="0"/>
              </a:rPr>
              <a:t>	“responses”: [</a:t>
            </a:r>
          </a:p>
          <a:p>
            <a:pPr marL="0" indent="0">
              <a:buNone/>
            </a:pPr>
            <a:r>
              <a:rPr lang="en-US" sz="1800" dirty="0">
                <a:latin typeface="Courier New" panose="02070309020205020404" pitchFamily="49" charset="0"/>
                <a:cs typeface="Courier New" panose="02070309020205020404" pitchFamily="49" charset="0"/>
              </a:rPr>
              <a:t>		{“color”: “red”,</a:t>
            </a:r>
          </a:p>
          <a:p>
            <a:pPr marL="0" indent="0">
              <a:buNone/>
            </a:pPr>
            <a:r>
              <a:rPr lang="en-US" sz="1800" dirty="0">
                <a:latin typeface="Courier New" panose="02070309020205020404" pitchFamily="49" charset="0"/>
                <a:cs typeface="Courier New" panose="02070309020205020404" pitchFamily="49" charset="0"/>
              </a:rPr>
              <a:t>		“shape”: “circle”,</a:t>
            </a:r>
          </a:p>
          <a:p>
            <a:pPr marL="0" indent="0">
              <a:buNone/>
            </a:pPr>
            <a:r>
              <a:rPr lang="en-US" sz="1800" dirty="0">
                <a:latin typeface="Courier New" panose="02070309020205020404" pitchFamily="49" charset="0"/>
                <a:cs typeface="Courier New" panose="02070309020205020404" pitchFamily="49" charset="0"/>
              </a:rPr>
              <a:t>		“count”: 44},</a:t>
            </a:r>
          </a:p>
          <a:p>
            <a:pPr marL="0" indent="0">
              <a:buNone/>
            </a:pPr>
            <a:r>
              <a:rPr lang="en-US" sz="1800" dirty="0">
                <a:latin typeface="Courier New" panose="02070309020205020404" pitchFamily="49" charset="0"/>
                <a:cs typeface="Courier New" panose="02070309020205020404" pitchFamily="49" charset="0"/>
              </a:rPr>
              <a:t>		{“color”: “purple”,</a:t>
            </a:r>
          </a:p>
          <a:p>
            <a:pPr marL="0" indent="0">
              <a:buNone/>
            </a:pPr>
            <a:r>
              <a:rPr lang="en-US" sz="1800" dirty="0">
                <a:latin typeface="Courier New" panose="02070309020205020404" pitchFamily="49" charset="0"/>
                <a:cs typeface="Courier New" panose="02070309020205020404" pitchFamily="49" charset="0"/>
              </a:rPr>
              <a:t>		“shape”: “diamond”,</a:t>
            </a:r>
          </a:p>
          <a:p>
            <a:pPr marL="0" indent="0">
              <a:buNone/>
            </a:pPr>
            <a:r>
              <a:rPr lang="en-US" sz="1800" dirty="0">
                <a:latin typeface="Courier New" panose="02070309020205020404" pitchFamily="49" charset="0"/>
                <a:cs typeface="Courier New" panose="02070309020205020404" pitchFamily="49" charset="0"/>
              </a:rPr>
              <a:t>		“count”: 12}</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a:t>
            </a:r>
          </a:p>
          <a:p>
            <a:pPr marL="342900" indent="-342900"/>
            <a:endParaRPr lang="en-US" sz="1800" dirty="0">
              <a:latin typeface="Courier New" panose="02070309020205020404" pitchFamily="49" charset="0"/>
              <a:cs typeface="Courier New" panose="02070309020205020404" pitchFamily="49" charset="0"/>
            </a:endParaRP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233158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JSON types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dirty="0"/>
              <a:t>Make more reader-friendly, easier to catch formatting bugs</a:t>
            </a:r>
          </a:p>
          <a:p>
            <a:pPr marL="0" indent="0">
              <a:buNone/>
            </a:pP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“time”: date,</a:t>
            </a:r>
          </a:p>
          <a:p>
            <a:pPr marL="0" indent="0">
              <a:buNone/>
            </a:pPr>
            <a:r>
              <a:rPr lang="en-US" sz="1800" dirty="0">
                <a:latin typeface="Courier New" panose="02070309020205020404" pitchFamily="49" charset="0"/>
                <a:cs typeface="Courier New" panose="02070309020205020404" pitchFamily="49" charset="0"/>
              </a:rPr>
              <a:t>	“responses”: [</a:t>
            </a:r>
          </a:p>
          <a:p>
            <a:pPr marL="0" indent="0">
              <a:buNone/>
            </a:pPr>
            <a:r>
              <a:rPr lang="en-US" sz="1800" dirty="0">
                <a:latin typeface="Courier New" panose="02070309020205020404" pitchFamily="49" charset="0"/>
                <a:cs typeface="Courier New" panose="02070309020205020404" pitchFamily="49" charset="0"/>
              </a:rPr>
              <a:t>		{“color”: string,</a:t>
            </a:r>
          </a:p>
          <a:p>
            <a:pPr marL="0" indent="0">
              <a:buNone/>
            </a:pPr>
            <a:r>
              <a:rPr lang="en-US" sz="1800" dirty="0">
                <a:latin typeface="Courier New" panose="02070309020205020404" pitchFamily="49" charset="0"/>
                <a:cs typeface="Courier New" panose="02070309020205020404" pitchFamily="49" charset="0"/>
              </a:rPr>
              <a:t>		“shape”: string,</a:t>
            </a:r>
          </a:p>
          <a:p>
            <a:pPr marL="0" indent="0">
              <a:buNone/>
            </a:pPr>
            <a:r>
              <a:rPr lang="en-US" sz="1800" dirty="0">
                <a:latin typeface="Courier New" panose="02070309020205020404" pitchFamily="49" charset="0"/>
                <a:cs typeface="Courier New" panose="02070309020205020404" pitchFamily="49" charset="0"/>
              </a:rPr>
              <a:t>		“count”: int},</a:t>
            </a:r>
          </a:p>
          <a:p>
            <a:pPr marL="0" indent="0">
              <a:buNone/>
            </a:pPr>
            <a:r>
              <a:rPr lang="en-US" sz="1800" dirty="0">
                <a:latin typeface="Courier New" panose="02070309020205020404" pitchFamily="49" charset="0"/>
                <a:cs typeface="Courier New" panose="02070309020205020404" pitchFamily="49" charset="0"/>
              </a:rPr>
              <a:t>		{“color”: string,</a:t>
            </a:r>
          </a:p>
          <a:p>
            <a:pPr marL="0" indent="0">
              <a:buNone/>
            </a:pPr>
            <a:r>
              <a:rPr lang="en-US" sz="1800" dirty="0">
                <a:latin typeface="Courier New" panose="02070309020205020404" pitchFamily="49" charset="0"/>
                <a:cs typeface="Courier New" panose="02070309020205020404" pitchFamily="49" charset="0"/>
              </a:rPr>
              <a:t>		“shape”: string,</a:t>
            </a:r>
          </a:p>
          <a:p>
            <a:pPr marL="0" indent="0">
              <a:buNone/>
            </a:pPr>
            <a:r>
              <a:rPr lang="en-US" sz="1800" dirty="0">
                <a:latin typeface="Courier New" panose="02070309020205020404" pitchFamily="49" charset="0"/>
                <a:cs typeface="Courier New" panose="02070309020205020404" pitchFamily="49" charset="0"/>
              </a:rPr>
              <a:t>		“count”: int}</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a:t>
            </a:r>
          </a:p>
          <a:p>
            <a:pPr marL="342900" indent="-342900"/>
            <a:endParaRPr lang="en-US" sz="1800" dirty="0">
              <a:latin typeface="Courier New" panose="02070309020205020404" pitchFamily="49" charset="0"/>
              <a:cs typeface="Courier New" panose="02070309020205020404" pitchFamily="49" charset="0"/>
            </a:endParaRP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961890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fontScale="92500"/>
          </a:bodyPr>
          <a:lstStyle/>
          <a:p>
            <a:pPr marL="342900" indent="-342900"/>
            <a:r>
              <a:rPr lang="en-US" b="1" dirty="0"/>
              <a:t>SYSTEM:</a:t>
            </a:r>
            <a:r>
              <a:rPr lang="en-US" dirty="0"/>
              <a:t> instructions to the LLM about what role it is supposed to fill</a:t>
            </a:r>
          </a:p>
          <a:p>
            <a:pPr marL="800100" lvl="1" indent="-342900"/>
            <a:r>
              <a:rPr lang="en-US" dirty="0"/>
              <a:t>“You are a helpful, unbiased assistant. You are functioning as a travel coordinator helping tourists navigating a new city. Return the output in the following JSON format: </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next_arrival_times</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hh:mm</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other_information</a:t>
            </a:r>
            <a:r>
              <a:rPr lang="en-US" sz="1500" dirty="0">
                <a:latin typeface="Courier New" panose="02070309020205020404" pitchFamily="49" charset="0"/>
                <a:cs typeface="Courier New" panose="02070309020205020404" pitchFamily="49" charset="0"/>
              </a:rPr>
              <a:t>”: string}”</a:t>
            </a:r>
          </a:p>
          <a:p>
            <a:pPr marL="342900" indent="-342900"/>
            <a:r>
              <a:rPr lang="en-US" b="1" dirty="0"/>
              <a:t>USER: </a:t>
            </a:r>
            <a:r>
              <a:rPr lang="en-US" dirty="0"/>
              <a:t>specific ask / task for the LLM to perform</a:t>
            </a:r>
          </a:p>
          <a:p>
            <a:pPr marL="800100" lvl="1" indent="-342900"/>
            <a:r>
              <a:rPr lang="en-US" dirty="0"/>
              <a:t>“Specify the next 4 bus arrival times at the stop near the airport in Brussels that can take me to the Park Inn hotel.”</a:t>
            </a:r>
          </a:p>
          <a:p>
            <a:pPr marL="342900" indent="-342900"/>
            <a:r>
              <a:rPr lang="en-US" b="1" dirty="0"/>
              <a:t>ASSISTANT: </a:t>
            </a:r>
            <a:r>
              <a:rPr lang="en-US" dirty="0"/>
              <a:t>response from the model </a:t>
            </a:r>
          </a:p>
          <a:p>
            <a:pPr marL="0" indent="0">
              <a:buNone/>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next_arrival_times</a:t>
            </a:r>
            <a:r>
              <a:rPr lang="en-US" sz="1500" dirty="0">
                <a:latin typeface="Courier New" panose="02070309020205020404" pitchFamily="49" charset="0"/>
                <a:cs typeface="Courier New" panose="02070309020205020404" pitchFamily="49" charset="0"/>
              </a:rPr>
              <a:t>”: [14:21, 14:56, 15:12, 15:40],</a:t>
            </a:r>
          </a:p>
          <a:p>
            <a:pPr marL="0" indent="0">
              <a:buNone/>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other_information</a:t>
            </a:r>
            <a:r>
              <a:rPr lang="en-US" sz="1500" dirty="0">
                <a:latin typeface="Courier New" panose="02070309020205020404" pitchFamily="49" charset="0"/>
                <a:cs typeface="Courier New" panose="02070309020205020404" pitchFamily="49" charset="0"/>
              </a:rPr>
              <a:t>”: “Welcome to Brussels! You can take the M454 bus to get to the Park Inn hotel. To get to the bus stop, go to the arrivals level (one floor below departure) and follow the yellow signs to baggage claim. Take a right upon exit from the airport and look for the green bus stop sign.” }</a:t>
            </a:r>
          </a:p>
        </p:txBody>
      </p:sp>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Request</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148385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p:txBody>
          <a:bodyPr/>
          <a:lstStyle/>
          <a:p>
            <a:r>
              <a:rPr lang="en-US" dirty="0"/>
              <a:t>Palantir</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959045" cy="3811588"/>
          </a:xfrm>
        </p:spPr>
        <p:txBody>
          <a:bodyPr>
            <a:normAutofit/>
          </a:bodyPr>
          <a:lstStyle/>
          <a:p>
            <a:pPr marL="285750" indent="-285750">
              <a:buFont typeface="Arial" panose="020B0604020202020204" pitchFamily="34" charset="0"/>
              <a:buChar char="•"/>
            </a:pPr>
            <a:r>
              <a:rPr lang="en-US" sz="2000" b="1" dirty="0"/>
              <a:t>Purpose: </a:t>
            </a:r>
            <a:r>
              <a:rPr lang="en-US" sz="2000" dirty="0"/>
              <a:t>data enablement / operationalization</a:t>
            </a:r>
          </a:p>
          <a:p>
            <a:pPr marL="285750" indent="-285750">
              <a:buFont typeface="Arial" panose="020B0604020202020204" pitchFamily="34" charset="0"/>
              <a:buChar char="•"/>
            </a:pPr>
            <a:r>
              <a:rPr lang="en-US" sz="2000" b="1" dirty="0"/>
              <a:t>Team: </a:t>
            </a:r>
            <a:r>
              <a:rPr lang="en-US" sz="2000" dirty="0"/>
              <a:t>AI for US Government</a:t>
            </a:r>
          </a:p>
          <a:p>
            <a:pPr marL="742950" lvl="1" indent="-285750">
              <a:buFont typeface="Arial" panose="020B0604020202020204" pitchFamily="34" charset="0"/>
              <a:buChar char="•"/>
            </a:pPr>
            <a:r>
              <a:rPr lang="en-US" sz="1800" dirty="0"/>
              <a:t>Open Source model enablement and scaling across civil, health, defense</a:t>
            </a:r>
          </a:p>
          <a:p>
            <a:pPr marL="285750" indent="-285750">
              <a:buFont typeface="Arial" panose="020B0604020202020204" pitchFamily="34" charset="0"/>
              <a:buChar char="•"/>
            </a:pPr>
            <a:r>
              <a:rPr lang="en-US" sz="2000" b="1" dirty="0"/>
              <a:t>Prior: </a:t>
            </a:r>
            <a:r>
              <a:rPr lang="en-US" sz="2000" dirty="0"/>
              <a:t>healthcare tech lead for</a:t>
            </a:r>
          </a:p>
          <a:p>
            <a:pPr marL="742950" lvl="1" indent="-285750">
              <a:buFont typeface="Arial" panose="020B0604020202020204" pitchFamily="34" charset="0"/>
              <a:buChar char="•"/>
            </a:pPr>
            <a:r>
              <a:rPr lang="en-US" sz="1800" dirty="0"/>
              <a:t>Veterans Health Administration (VHA), Dept. of Veterans Affairs (VA)</a:t>
            </a:r>
          </a:p>
          <a:p>
            <a:pPr marL="742950" lvl="1" indent="-285750">
              <a:buFont typeface="Arial" panose="020B0604020202020204" pitchFamily="34" charset="0"/>
              <a:buChar char="•"/>
            </a:pPr>
            <a:r>
              <a:rPr lang="en-US" sz="1800" dirty="0"/>
              <a:t>Administration for Strategic Preparedness and Response (ASPR), Dept. Health and Human Services (HHS)</a:t>
            </a:r>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2056" name="Picture 8" descr="Palantir Logo and symbol, meaning, history, PNG, brand">
            <a:extLst>
              <a:ext uri="{FF2B5EF4-FFF2-40B4-BE49-F238E27FC236}">
                <a16:creationId xmlns:a16="http://schemas.microsoft.com/office/drawing/2014/main" id="{22FF3C48-40A7-91FC-2445-0285EDCCE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86" r="27871"/>
          <a:stretch/>
        </p:blipFill>
        <p:spPr bwMode="auto">
          <a:xfrm>
            <a:off x="8492950" y="1699708"/>
            <a:ext cx="2149257" cy="277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461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Controlled Gen</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(3) send a prompt, specifying a JSON format as output</a:t>
            </a:r>
            <a:endParaRPr lang="en-US"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614451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hlinkClick r:id="rId2"/>
              </a:rPr>
              <a:t>https://www.freecodecamp.org/news/how-to-install-react-a-step-by-step-guide/</a:t>
            </a:r>
            <a:r>
              <a:rPr lang="en-US" sz="1800" dirty="0"/>
              <a:t> </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040194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Node JS</a:t>
            </a:r>
          </a:p>
          <a:p>
            <a:pPr marL="742950" lvl="1" indent="-285750">
              <a:buFont typeface="Arial" panose="020B0604020202020204" pitchFamily="34" charset="0"/>
              <a:buChar char="•"/>
            </a:pPr>
            <a:r>
              <a:rPr lang="en-US" sz="1600" dirty="0"/>
              <a:t>Get recommended version from </a:t>
            </a:r>
            <a:r>
              <a:rPr lang="en-US" sz="1600" dirty="0">
                <a:hlinkClick r:id="rId2"/>
              </a:rPr>
              <a:t>the website</a:t>
            </a:r>
            <a:endParaRPr lang="en-US" sz="1600" dirty="0"/>
          </a:p>
          <a:p>
            <a:pPr marL="742950" lvl="1" indent="-285750">
              <a:buFont typeface="Arial" panose="020B0604020202020204" pitchFamily="34" charset="0"/>
              <a:buChar char="•"/>
            </a:pPr>
            <a:r>
              <a:rPr lang="en-US" sz="1600" dirty="0"/>
              <a:t>This will get you </a:t>
            </a:r>
            <a:r>
              <a:rPr lang="en-US" sz="1600" dirty="0" err="1">
                <a:latin typeface="Courier New" panose="02070309020205020404" pitchFamily="49" charset="0"/>
                <a:cs typeface="Courier New" panose="02070309020205020404" pitchFamily="49" charset="0"/>
              </a:rPr>
              <a:t>npm</a:t>
            </a:r>
            <a:r>
              <a:rPr lang="en-US" sz="1600" dirty="0"/>
              <a:t> and </a:t>
            </a:r>
            <a:r>
              <a:rPr lang="en-US" sz="1600" dirty="0" err="1">
                <a:latin typeface="Courier New" panose="02070309020205020404" pitchFamily="49" charset="0"/>
                <a:cs typeface="Courier New" panose="02070309020205020404" pitchFamily="49" charset="0"/>
              </a:rPr>
              <a:t>npx</a:t>
            </a:r>
            <a:endParaRPr lang="en-US" sz="16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600" dirty="0">
                <a:cs typeface="Courier New" panose="02070309020205020404" pitchFamily="49" charset="0"/>
              </a:rPr>
              <a:t>Open </a:t>
            </a:r>
            <a:r>
              <a:rPr lang="en-US" sz="1600" dirty="0">
                <a:latin typeface="Courier New" panose="02070309020205020404" pitchFamily="49" charset="0"/>
                <a:cs typeface="Courier New" panose="02070309020205020404" pitchFamily="49" charset="0"/>
              </a:rPr>
              <a:t>Terminal</a:t>
            </a:r>
            <a:r>
              <a:rPr lang="en-US" sz="1600" dirty="0">
                <a:cs typeface="Courier New" panose="02070309020205020404" pitchFamily="49" charset="0"/>
              </a:rPr>
              <a:t> application</a:t>
            </a:r>
            <a:endParaRPr lang="en-US" sz="16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 node –v</a:t>
            </a:r>
          </a:p>
          <a:p>
            <a:pPr marL="742950" lvl="1" indent="-285750">
              <a:buFont typeface="Arial" panose="020B0604020202020204" pitchFamily="34" charset="0"/>
              <a:buChar char="•"/>
            </a:pPr>
            <a:r>
              <a:rPr lang="en-US" sz="1600" dirty="0">
                <a:cs typeface="Courier New" panose="02070309020205020404" pitchFamily="49" charset="0"/>
              </a:rPr>
              <a:t>Ensure version is</a:t>
            </a:r>
            <a:r>
              <a:rPr lang="en-US" sz="1600" dirty="0">
                <a:latin typeface="Courier New" panose="02070309020205020404" pitchFamily="49" charset="0"/>
                <a:cs typeface="Courier New" panose="02070309020205020404" pitchFamily="49" charset="0"/>
              </a:rPr>
              <a:t> v20</a:t>
            </a:r>
            <a:r>
              <a:rPr lang="en-US" sz="1600" dirty="0">
                <a:cs typeface="Courier New" panose="02070309020205020404" pitchFamily="49" charset="0"/>
              </a:rPr>
              <a:t> (or higher)</a:t>
            </a:r>
            <a:endParaRPr lang="en-US" sz="1600" dirty="0">
              <a:latin typeface="Courier New" panose="02070309020205020404" pitchFamily="49" charset="0"/>
              <a:cs typeface="Courier New" panose="02070309020205020404" pitchFamily="49" charset="0"/>
            </a:endParaRPr>
          </a:p>
        </p:txBody>
      </p:sp>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pic>
        <p:nvPicPr>
          <p:cNvPr id="5" name="Picture 4">
            <a:extLst>
              <a:ext uri="{FF2B5EF4-FFF2-40B4-BE49-F238E27FC236}">
                <a16:creationId xmlns:a16="http://schemas.microsoft.com/office/drawing/2014/main" id="{D70A6114-404B-931B-C7CC-025AF33F104B}"/>
              </a:ext>
            </a:extLst>
          </p:cNvPr>
          <p:cNvPicPr>
            <a:picLocks noChangeAspect="1"/>
          </p:cNvPicPr>
          <p:nvPr/>
        </p:nvPicPr>
        <p:blipFill>
          <a:blip r:embed="rId3"/>
          <a:stretch>
            <a:fillRect/>
          </a:stretch>
        </p:blipFill>
        <p:spPr>
          <a:xfrm>
            <a:off x="5970495" y="831463"/>
            <a:ext cx="5517776" cy="4782623"/>
          </a:xfrm>
          <a:prstGeom prst="rect">
            <a:avLst/>
          </a:prstGeom>
        </p:spPr>
      </p:pic>
    </p:spTree>
    <p:extLst>
      <p:ext uri="{BB962C8B-B14F-4D97-AF65-F5344CB8AC3E}">
        <p14:creationId xmlns:p14="http://schemas.microsoft.com/office/powerpoint/2010/main" val="31765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7970725" cy="3811588"/>
          </a:xfrm>
        </p:spPr>
        <p:txBody>
          <a:bodyPr>
            <a:normAutofit/>
          </a:bodyPr>
          <a:lstStyle/>
          <a:p>
            <a:pPr marL="285750" indent="-285750">
              <a:buFont typeface="Arial" panose="020B0604020202020204" pitchFamily="34" charset="0"/>
              <a:buChar char="•"/>
            </a:pPr>
            <a:r>
              <a:rPr lang="en-US" sz="1800" dirty="0"/>
              <a:t>GitHub – version control</a:t>
            </a:r>
          </a:p>
          <a:p>
            <a:pPr marL="742950" lvl="1" indent="-285750">
              <a:buFont typeface="Arial" panose="020B0604020202020204" pitchFamily="34" charset="0"/>
              <a:buChar char="•"/>
            </a:pPr>
            <a:r>
              <a:rPr lang="en-US" sz="1600" dirty="0"/>
              <a:t>From Chrome, navigate to </a:t>
            </a:r>
            <a:r>
              <a:rPr lang="en-US" sz="1600" dirty="0">
                <a:hlinkClick r:id="rId2"/>
              </a:rPr>
              <a:t>abhiti/tumo-learning-lab-2024</a:t>
            </a:r>
            <a:endParaRPr lang="en-US" sz="1600" dirty="0"/>
          </a:p>
          <a:p>
            <a:pPr marL="742950" lvl="1" indent="-285750">
              <a:buFont typeface="Arial" panose="020B0604020202020204" pitchFamily="34" charset="0"/>
              <a:buChar char="•"/>
            </a:pPr>
            <a:r>
              <a:rPr lang="en-US" sz="1600" dirty="0"/>
              <a:t>Log in</a:t>
            </a:r>
          </a:p>
          <a:p>
            <a:pPr marL="742950" lvl="1" indent="-285750">
              <a:buFont typeface="Arial" panose="020B0604020202020204" pitchFamily="34" charset="0"/>
              <a:buChar char="•"/>
            </a:pPr>
            <a:r>
              <a:rPr lang="en-US" sz="1600" dirty="0">
                <a:highlight>
                  <a:srgbClr val="FFFF00"/>
                </a:highlight>
              </a:rPr>
              <a:t>Fork</a:t>
            </a:r>
            <a:r>
              <a:rPr lang="en-US" sz="1600" dirty="0"/>
              <a:t> repository</a:t>
            </a:r>
          </a:p>
          <a:p>
            <a:pPr marL="742950" lvl="1" indent="-285750">
              <a:buFont typeface="Arial" panose="020B0604020202020204" pitchFamily="34" charset="0"/>
              <a:buChar char="•"/>
            </a:pPr>
            <a:r>
              <a:rPr lang="en-US" sz="1600" dirty="0">
                <a:highlight>
                  <a:srgbClr val="00FFFF"/>
                </a:highlight>
              </a:rPr>
              <a:t>Clone</a:t>
            </a:r>
            <a:r>
              <a:rPr lang="en-US" sz="1600" dirty="0"/>
              <a:t> forked repository to local machine </a:t>
            </a:r>
            <a:r>
              <a:rPr lang="en-US" sz="1400" dirty="0">
                <a:latin typeface="Courier New" panose="02070309020205020404" pitchFamily="49" charset="0"/>
                <a:cs typeface="Courier New" panose="02070309020205020404" pitchFamily="49" charset="0"/>
              </a:rPr>
              <a:t>$ git clone </a:t>
            </a:r>
            <a:r>
              <a:rPr lang="en-US" sz="1400" dirty="0">
                <a:latin typeface="Courier New" panose="02070309020205020404" pitchFamily="49" charset="0"/>
                <a:cs typeface="Courier New" panose="02070309020205020404" pitchFamily="49" charset="0"/>
                <a:hlinkClick r:id="rId3"/>
              </a:rPr>
              <a:t>https://github.com/</a:t>
            </a:r>
            <a:r>
              <a:rPr lang="en-US" sz="1400" dirty="0">
                <a:latin typeface="Courier New" panose="02070309020205020404" pitchFamily="49" charset="0"/>
                <a:cs typeface="Courier New" panose="02070309020205020404" pitchFamily="49" charset="0"/>
              </a:rPr>
              <a:t>...</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Make your changes</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Change into the </a:t>
            </a:r>
            <a:r>
              <a:rPr lang="en-US" sz="1600" dirty="0">
                <a:solidFill>
                  <a:srgbClr val="0A0A23"/>
                </a:solidFill>
                <a:cs typeface="Courier New" panose="02070309020205020404" pitchFamily="49" charset="0"/>
              </a:rPr>
              <a:t>directory with your content </a:t>
            </a:r>
            <a:r>
              <a:rPr lang="en-US" sz="1600" dirty="0">
                <a:solidFill>
                  <a:srgbClr val="0A0A23"/>
                </a:solidFill>
                <a:latin typeface="Courier New" panose="02070309020205020404" pitchFamily="49" charset="0"/>
                <a:cs typeface="Courier New" panose="02070309020205020404" pitchFamily="49" charset="0"/>
              </a:rPr>
              <a:t>$ cd /path/to/cloned/repo</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View </a:t>
            </a:r>
            <a:r>
              <a:rPr lang="en-US" sz="1600" dirty="0">
                <a:solidFill>
                  <a:srgbClr val="0A0A23"/>
                </a:solidFill>
                <a:cs typeface="Courier New" panose="02070309020205020404" pitchFamily="49" charset="0"/>
              </a:rPr>
              <a:t>the updates </a:t>
            </a:r>
            <a:r>
              <a:rPr lang="en-US" sz="1600" b="0" i="0" dirty="0">
                <a:solidFill>
                  <a:srgbClr val="0A0A23"/>
                </a:solidFill>
                <a:effectLst/>
                <a:latin typeface="Courier New" panose="02070309020205020404" pitchFamily="49" charset="0"/>
                <a:cs typeface="Courier New" panose="02070309020205020404" pitchFamily="49" charset="0"/>
              </a:rPr>
              <a:t>$ git status</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Add all changes </a:t>
            </a:r>
            <a:r>
              <a:rPr lang="en-US" sz="1600" dirty="0">
                <a:solidFill>
                  <a:srgbClr val="0A0A23"/>
                </a:solidFill>
                <a:latin typeface="Courier New" panose="02070309020205020404" pitchFamily="49" charset="0"/>
                <a:cs typeface="Courier New" panose="02070309020205020404" pitchFamily="49" charset="0"/>
              </a:rPr>
              <a:t>$ git add .</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Label these changes </a:t>
            </a:r>
            <a:r>
              <a:rPr lang="en-US" sz="1600" b="0" i="0" dirty="0">
                <a:solidFill>
                  <a:srgbClr val="0A0A23"/>
                </a:solidFill>
                <a:effectLst/>
                <a:latin typeface="Courier New" panose="02070309020205020404" pitchFamily="49" charset="0"/>
                <a:cs typeface="Courier New" panose="02070309020205020404" pitchFamily="49" charset="0"/>
              </a:rPr>
              <a:t>$</a:t>
            </a:r>
            <a:r>
              <a:rPr lang="en-US" sz="1600" dirty="0">
                <a:solidFill>
                  <a:srgbClr val="0A0A23"/>
                </a:solidFill>
                <a:latin typeface="Courier New" panose="02070309020205020404" pitchFamily="49" charset="0"/>
                <a:cs typeface="Courier New" panose="02070309020205020404" pitchFamily="49" charset="0"/>
              </a:rPr>
              <a:t> git commit –m “lab day 2”</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Send the updates to the remote repository (saving your changes to the internet) </a:t>
            </a:r>
            <a:br>
              <a:rPr lang="en-US" sz="1600" b="0" i="0" dirty="0">
                <a:solidFill>
                  <a:srgbClr val="0A0A23"/>
                </a:solidFill>
                <a:effectLst/>
                <a:cs typeface="Courier New" panose="02070309020205020404" pitchFamily="49" charset="0"/>
              </a:rPr>
            </a:br>
            <a:r>
              <a:rPr lang="en-US" sz="1600" b="0" i="0" dirty="0">
                <a:solidFill>
                  <a:srgbClr val="0A0A23"/>
                </a:solidFill>
                <a:effectLst/>
                <a:latin typeface="Courier New" panose="02070309020205020404" pitchFamily="49" charset="0"/>
                <a:cs typeface="Courier New" panose="02070309020205020404" pitchFamily="49" charset="0"/>
              </a:rPr>
              <a:t>$ git push origin master</a:t>
            </a:r>
          </a:p>
        </p:txBody>
      </p:sp>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pic>
        <p:nvPicPr>
          <p:cNvPr id="5" name="Picture 4">
            <a:extLst>
              <a:ext uri="{FF2B5EF4-FFF2-40B4-BE49-F238E27FC236}">
                <a16:creationId xmlns:a16="http://schemas.microsoft.com/office/drawing/2014/main" id="{E5188E19-49C7-3A56-CD4F-0FAC39E28515}"/>
              </a:ext>
            </a:extLst>
          </p:cNvPr>
          <p:cNvPicPr>
            <a:picLocks noChangeAspect="1"/>
          </p:cNvPicPr>
          <p:nvPr/>
        </p:nvPicPr>
        <p:blipFill>
          <a:blip r:embed="rId4"/>
          <a:stretch>
            <a:fillRect/>
          </a:stretch>
        </p:blipFill>
        <p:spPr>
          <a:xfrm>
            <a:off x="3984812" y="383527"/>
            <a:ext cx="7772400" cy="1626527"/>
          </a:xfrm>
          <a:prstGeom prst="rect">
            <a:avLst/>
          </a:prstGeom>
        </p:spPr>
      </p:pic>
      <p:sp>
        <p:nvSpPr>
          <p:cNvPr id="6" name="Title 1">
            <a:extLst>
              <a:ext uri="{FF2B5EF4-FFF2-40B4-BE49-F238E27FC236}">
                <a16:creationId xmlns:a16="http://schemas.microsoft.com/office/drawing/2014/main" id="{1D78FAC9-A7DA-24E5-97A3-F5940D2CA3A2}"/>
              </a:ext>
            </a:extLst>
          </p:cNvPr>
          <p:cNvSpPr txBox="1">
            <a:spLocks/>
          </p:cNvSpPr>
          <p:nvPr/>
        </p:nvSpPr>
        <p:spPr>
          <a:xfrm>
            <a:off x="9006634" y="5068888"/>
            <a:ext cx="2966628"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US" sz="2400" dirty="0">
                <a:highlight>
                  <a:srgbClr val="00FF00"/>
                </a:highlight>
              </a:rPr>
              <a:t>Push your updates after every lab </a:t>
            </a:r>
            <a:r>
              <a:rPr lang="en-US" sz="2400" i="1" dirty="0">
                <a:highlight>
                  <a:srgbClr val="00FF00"/>
                </a:highlight>
              </a:rPr>
              <a:t>(otherwise you will lose your progress)!</a:t>
            </a:r>
          </a:p>
        </p:txBody>
      </p:sp>
      <p:sp>
        <p:nvSpPr>
          <p:cNvPr id="7" name="Oval 6">
            <a:extLst>
              <a:ext uri="{FF2B5EF4-FFF2-40B4-BE49-F238E27FC236}">
                <a16:creationId xmlns:a16="http://schemas.microsoft.com/office/drawing/2014/main" id="{40C54E8D-27FB-3C8D-4FE3-3A2F8F38C3C7}"/>
              </a:ext>
            </a:extLst>
          </p:cNvPr>
          <p:cNvSpPr/>
          <p:nvPr/>
        </p:nvSpPr>
        <p:spPr>
          <a:xfrm>
            <a:off x="10144461" y="656217"/>
            <a:ext cx="720762" cy="527125"/>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34D7398-948D-4C07-BB42-4E4EF88167D4}"/>
              </a:ext>
            </a:extLst>
          </p:cNvPr>
          <p:cNvSpPr/>
          <p:nvPr/>
        </p:nvSpPr>
        <p:spPr>
          <a:xfrm>
            <a:off x="8810513" y="1278002"/>
            <a:ext cx="720762" cy="527125"/>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913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DA220D-EFE6-2B61-7949-D3CF551F4E6C}"/>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pic>
        <p:nvPicPr>
          <p:cNvPr id="4" name="Picture 3">
            <a:extLst>
              <a:ext uri="{FF2B5EF4-FFF2-40B4-BE49-F238E27FC236}">
                <a16:creationId xmlns:a16="http://schemas.microsoft.com/office/drawing/2014/main" id="{8401BB20-F51D-BD01-773E-907C523E7CA0}"/>
              </a:ext>
            </a:extLst>
          </p:cNvPr>
          <p:cNvPicPr>
            <a:picLocks noChangeAspect="1"/>
          </p:cNvPicPr>
          <p:nvPr/>
        </p:nvPicPr>
        <p:blipFill>
          <a:blip r:embed="rId2"/>
          <a:stretch>
            <a:fillRect/>
          </a:stretch>
        </p:blipFill>
        <p:spPr>
          <a:xfrm>
            <a:off x="2209800" y="1376737"/>
            <a:ext cx="7772400" cy="4104525"/>
          </a:xfrm>
          <a:prstGeom prst="rect">
            <a:avLst/>
          </a:prstGeom>
        </p:spPr>
      </p:pic>
    </p:spTree>
    <p:extLst>
      <p:ext uri="{BB962C8B-B14F-4D97-AF65-F5344CB8AC3E}">
        <p14:creationId xmlns:p14="http://schemas.microsoft.com/office/powerpoint/2010/main" val="3795925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React</a:t>
            </a:r>
          </a:p>
          <a:p>
            <a:pPr marL="742950" lvl="1" indent="-285750">
              <a:buFont typeface="Arial" panose="020B0604020202020204" pitchFamily="34" charset="0"/>
              <a:buChar char="•"/>
            </a:pPr>
            <a:r>
              <a:rPr lang="en-US" sz="1600" dirty="0">
                <a:solidFill>
                  <a:schemeClr val="bg1">
                    <a:lumMod val="85000"/>
                  </a:schemeClr>
                </a:solidFill>
                <a:latin typeface="Courier New" panose="02070309020205020404" pitchFamily="49" charset="0"/>
                <a:cs typeface="Courier New" panose="02070309020205020404" pitchFamily="49" charset="0"/>
              </a:rPr>
              <a:t>$ </a:t>
            </a:r>
            <a:r>
              <a:rPr lang="en-US" sz="1600" b="0" i="0" dirty="0" err="1">
                <a:solidFill>
                  <a:schemeClr val="bg1">
                    <a:lumMod val="85000"/>
                  </a:schemeClr>
                </a:solidFill>
                <a:effectLst/>
                <a:latin typeface="Courier New" panose="02070309020205020404" pitchFamily="49" charset="0"/>
                <a:cs typeface="Courier New" panose="02070309020205020404" pitchFamily="49" charset="0"/>
              </a:rPr>
              <a:t>npx</a:t>
            </a:r>
            <a:r>
              <a:rPr lang="en-US" sz="1600" b="0" i="0" dirty="0">
                <a:solidFill>
                  <a:schemeClr val="bg1">
                    <a:lumMod val="85000"/>
                  </a:schemeClr>
                </a:solidFill>
                <a:effectLst/>
                <a:latin typeface="Courier New" panose="02070309020205020404" pitchFamily="49" charset="0"/>
                <a:cs typeface="Courier New" panose="02070309020205020404" pitchFamily="49" charset="0"/>
              </a:rPr>
              <a:t> create-react-app </a:t>
            </a:r>
            <a:r>
              <a:rPr lang="en-US" sz="1600" b="0" i="0" dirty="0" err="1">
                <a:solidFill>
                  <a:schemeClr val="bg1">
                    <a:lumMod val="85000"/>
                  </a:schemeClr>
                </a:solidFill>
                <a:effectLst/>
                <a:latin typeface="Courier New" panose="02070309020205020404" pitchFamily="49" charset="0"/>
                <a:cs typeface="Courier New" panose="02070309020205020404" pitchFamily="49" charset="0"/>
              </a:rPr>
              <a:t>tumo</a:t>
            </a:r>
            <a:r>
              <a:rPr lang="en-US" sz="1600" b="0" i="0" dirty="0">
                <a:solidFill>
                  <a:schemeClr val="bg1">
                    <a:lumMod val="85000"/>
                  </a:schemeClr>
                </a:solidFill>
                <a:effectLst/>
                <a:latin typeface="Courier New" panose="02070309020205020404" pitchFamily="49" charset="0"/>
                <a:cs typeface="Courier New" panose="02070309020205020404" pitchFamily="49" charset="0"/>
              </a:rPr>
              <a:t>-summer-adventure</a:t>
            </a:r>
          </a:p>
          <a:p>
            <a:pPr marL="742950" lvl="1" indent="-285750">
              <a:buFont typeface="Arial" panose="020B0604020202020204" pitchFamily="34" charset="0"/>
              <a:buChar char="•"/>
            </a:pPr>
            <a:r>
              <a:rPr lang="en-US" sz="1800" dirty="0">
                <a:solidFill>
                  <a:srgbClr val="107D89"/>
                </a:solidFill>
                <a:latin typeface="Courier New" panose="02070309020205020404" pitchFamily="49" charset="0"/>
                <a:cs typeface="Courier New" panose="02070309020205020404" pitchFamily="49" charset="0"/>
              </a:rPr>
              <a:t>$ </a:t>
            </a:r>
            <a:r>
              <a:rPr lang="en-US" sz="1800" dirty="0">
                <a:solidFill>
                  <a:srgbClr val="107D89"/>
                </a:solidFill>
                <a:effectLst/>
                <a:latin typeface="Courier New" panose="02070309020205020404" pitchFamily="49" charset="0"/>
                <a:cs typeface="Courier New" panose="02070309020205020404" pitchFamily="49" charset="0"/>
              </a:rPr>
              <a:t>cd</a:t>
            </a:r>
            <a:r>
              <a:rPr lang="en-US" sz="1800" dirty="0">
                <a:solidFill>
                  <a:srgbClr val="410AA4"/>
                </a:solidFill>
                <a:effectLst/>
                <a:latin typeface="Courier New" panose="02070309020205020404" pitchFamily="49" charset="0"/>
                <a:cs typeface="Courier New" panose="02070309020205020404" pitchFamily="49" charset="0"/>
              </a:rPr>
              <a:t> </a:t>
            </a:r>
            <a:r>
              <a:rPr lang="en-US" sz="1800" dirty="0" err="1">
                <a:solidFill>
                  <a:srgbClr val="410AA4"/>
                </a:solidFill>
                <a:effectLst/>
                <a:latin typeface="Courier New" panose="02070309020205020404" pitchFamily="49" charset="0"/>
                <a:cs typeface="Courier New" panose="02070309020205020404" pitchFamily="49" charset="0"/>
              </a:rPr>
              <a:t>tumo</a:t>
            </a:r>
            <a:r>
              <a:rPr lang="en-US" sz="1800" dirty="0">
                <a:solidFill>
                  <a:srgbClr val="410AA4"/>
                </a:solidFill>
                <a:effectLst/>
                <a:latin typeface="Courier New" panose="02070309020205020404" pitchFamily="49" charset="0"/>
                <a:cs typeface="Courier New" panose="02070309020205020404" pitchFamily="49" charset="0"/>
              </a:rPr>
              <a:t>-summer-adventure</a:t>
            </a:r>
          </a:p>
          <a:p>
            <a:pPr marL="742950" lvl="1" indent="-285750">
              <a:buFont typeface="Arial" panose="020B0604020202020204" pitchFamily="34" charset="0"/>
              <a:buChar char="•"/>
            </a:pPr>
            <a:r>
              <a:rPr lang="en-US" sz="1800" dirty="0">
                <a:solidFill>
                  <a:srgbClr val="107D89"/>
                </a:solidFill>
                <a:effectLst/>
                <a:latin typeface="Courier New" panose="02070309020205020404" pitchFamily="49" charset="0"/>
                <a:cs typeface="Courier New" panose="02070309020205020404" pitchFamily="49" charset="0"/>
              </a:rPr>
              <a:t>$ </a:t>
            </a:r>
            <a:r>
              <a:rPr lang="en-US" sz="1800" dirty="0" err="1">
                <a:solidFill>
                  <a:srgbClr val="107D89"/>
                </a:solidFill>
                <a:effectLst/>
                <a:latin typeface="Courier New" panose="02070309020205020404" pitchFamily="49" charset="0"/>
                <a:cs typeface="Courier New" panose="02070309020205020404" pitchFamily="49" charset="0"/>
              </a:rPr>
              <a:t>npm</a:t>
            </a:r>
            <a:r>
              <a:rPr lang="en-US" sz="1800" dirty="0">
                <a:solidFill>
                  <a:srgbClr val="107D89"/>
                </a:solidFill>
                <a:effectLst/>
                <a:latin typeface="Courier New" panose="02070309020205020404" pitchFamily="49" charset="0"/>
                <a:cs typeface="Courier New" panose="02070309020205020404" pitchFamily="49" charset="0"/>
              </a:rPr>
              <a:t> start</a:t>
            </a:r>
            <a:endParaRPr lang="en-US" sz="1600"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356374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C1826D-09E1-CC1C-E0D6-1253BB62487F}"/>
              </a:ext>
            </a:extLst>
          </p:cNvPr>
          <p:cNvPicPr>
            <a:picLocks noChangeAspect="1"/>
          </p:cNvPicPr>
          <p:nvPr/>
        </p:nvPicPr>
        <p:blipFill>
          <a:blip r:embed="rId2"/>
          <a:stretch>
            <a:fillRect/>
          </a:stretch>
        </p:blipFill>
        <p:spPr>
          <a:xfrm>
            <a:off x="2209800" y="1218878"/>
            <a:ext cx="7772400" cy="4420244"/>
          </a:xfrm>
          <a:prstGeom prst="rect">
            <a:avLst/>
          </a:prstGeom>
        </p:spPr>
      </p:pic>
      <p:sp>
        <p:nvSpPr>
          <p:cNvPr id="3" name="Title 1">
            <a:extLst>
              <a:ext uri="{FF2B5EF4-FFF2-40B4-BE49-F238E27FC236}">
                <a16:creationId xmlns:a16="http://schemas.microsoft.com/office/drawing/2014/main" id="{13DA220D-EFE6-2B61-7949-D3CF551F4E6C}"/>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838145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3</a:t>
            </a:r>
            <a:br>
              <a:rPr lang="en-US" dirty="0"/>
            </a:br>
            <a:r>
              <a:rPr lang="en-US" sz="2000" i="1" dirty="0"/>
              <a:t>July 3,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0-shot</a:t>
            </a:r>
          </a:p>
          <a:p>
            <a:pPr marL="800100" lvl="1" indent="-342900" algn="l">
              <a:buFont typeface="Arial" panose="020B0604020202020204" pitchFamily="34" charset="0"/>
              <a:buChar char="•"/>
            </a:pPr>
            <a:r>
              <a:rPr lang="en-US" i="1" dirty="0">
                <a:highlight>
                  <a:srgbClr val="FF00FF"/>
                </a:highlight>
              </a:rPr>
              <a:t>Activity</a:t>
            </a:r>
            <a:r>
              <a:rPr lang="en-US" dirty="0"/>
              <a:t>: 0-shot prompting </a:t>
            </a:r>
          </a:p>
          <a:p>
            <a:pPr marL="342900" indent="-342900" algn="l">
              <a:buFont typeface="Arial" panose="020B0604020202020204" pitchFamily="34" charset="0"/>
              <a:buChar char="•"/>
            </a:pPr>
            <a:r>
              <a:rPr lang="en-US" dirty="0"/>
              <a:t>Retrieval Augmented Generation (RAG)</a:t>
            </a:r>
          </a:p>
          <a:p>
            <a:pPr marL="800100" lvl="1" indent="-342900" algn="l">
              <a:buFont typeface="Arial" panose="020B0604020202020204" pitchFamily="34" charset="0"/>
              <a:buChar char="•"/>
            </a:pPr>
            <a:r>
              <a:rPr lang="en-US" i="1" dirty="0">
                <a:highlight>
                  <a:srgbClr val="FF00FF"/>
                </a:highlight>
              </a:rPr>
              <a:t>Activity</a:t>
            </a:r>
            <a:r>
              <a:rPr lang="en-US" dirty="0"/>
              <a:t>: Prompting with Context</a:t>
            </a:r>
          </a:p>
          <a:p>
            <a:pPr marL="800100" lvl="1" indent="-342900" algn="l">
              <a:buFont typeface="Arial" panose="020B0604020202020204" pitchFamily="34" charset="0"/>
              <a:buChar char="•"/>
            </a:pPr>
            <a:r>
              <a:rPr lang="en-US" i="1" dirty="0">
                <a:highlight>
                  <a:srgbClr val="FF00FF"/>
                </a:highlight>
              </a:rPr>
              <a:t>Activity</a:t>
            </a:r>
            <a:r>
              <a:rPr lang="en-US" dirty="0"/>
              <a:t>: Perform RAG</a:t>
            </a:r>
          </a:p>
          <a:p>
            <a:pPr marL="342900" indent="-342900" algn="l">
              <a:buFont typeface="Arial" panose="020B0604020202020204" pitchFamily="34" charset="0"/>
              <a:buChar char="•"/>
            </a:pPr>
            <a:r>
              <a:rPr lang="en-US" dirty="0"/>
              <a:t>Fine-Tuning</a:t>
            </a:r>
          </a:p>
          <a:p>
            <a:pPr marL="342900" indent="-342900" algn="l">
              <a:buFont typeface="Arial" panose="020B0604020202020204" pitchFamily="34" charset="0"/>
              <a:buChar char="•"/>
            </a:pPr>
            <a:r>
              <a:rPr lang="en-US" dirty="0"/>
              <a:t>Search Types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2316995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As with everything, scarcity exists</a:t>
            </a:r>
          </a:p>
          <a:p>
            <a:pPr marL="342900" indent="-342900"/>
            <a:r>
              <a:rPr lang="en-US" dirty="0"/>
              <a:t>Make use of existing models, but ”customize” to your use case</a:t>
            </a:r>
          </a:p>
          <a:p>
            <a:pPr marL="342900" indent="-342900"/>
            <a:r>
              <a:rPr lang="en-US" dirty="0"/>
              <a:t>If the customized model is still not good enough, make one for your use case</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3274522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a:xfrm>
            <a:off x="838200" y="1825625"/>
            <a:ext cx="10515600" cy="2241142"/>
          </a:xfrm>
        </p:spPr>
        <p:txBody>
          <a:bodyPr>
            <a:normAutofit/>
          </a:bodyPr>
          <a:lstStyle/>
          <a:p>
            <a:pPr marL="342900" indent="-342900"/>
            <a:r>
              <a:rPr lang="en-US" dirty="0"/>
              <a:t>As with everything, scarcity exists</a:t>
            </a:r>
          </a:p>
          <a:p>
            <a:pPr marL="342900" indent="-342900"/>
            <a:r>
              <a:rPr lang="en-US" dirty="0"/>
              <a:t>Use existing models, where possible</a:t>
            </a:r>
          </a:p>
          <a:p>
            <a:pPr marL="342900" indent="-342900"/>
            <a:r>
              <a:rPr lang="en-US" dirty="0"/>
              <a:t>Can “customize” existing models to varying extents</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cxnSp>
        <p:nvCxnSpPr>
          <p:cNvPr id="5" name="Straight Arrow Connector 4">
            <a:extLst>
              <a:ext uri="{FF2B5EF4-FFF2-40B4-BE49-F238E27FC236}">
                <a16:creationId xmlns:a16="http://schemas.microsoft.com/office/drawing/2014/main" id="{2408F7A2-DB5B-D95A-35D9-93F74AB2B42D}"/>
              </a:ext>
            </a:extLst>
          </p:cNvPr>
          <p:cNvCxnSpPr/>
          <p:nvPr/>
        </p:nvCxnSpPr>
        <p:spPr>
          <a:xfrm>
            <a:off x="1678193" y="5292762"/>
            <a:ext cx="909021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C1B71B7-8B3E-9687-064D-0AB33B28E906}"/>
              </a:ext>
            </a:extLst>
          </p:cNvPr>
          <p:cNvSpPr txBox="1"/>
          <p:nvPr/>
        </p:nvSpPr>
        <p:spPr>
          <a:xfrm>
            <a:off x="517448" y="4969596"/>
            <a:ext cx="1177117" cy="646331"/>
          </a:xfrm>
          <a:prstGeom prst="rect">
            <a:avLst/>
          </a:prstGeom>
          <a:noFill/>
        </p:spPr>
        <p:txBody>
          <a:bodyPr wrap="none" rtlCol="0">
            <a:spAutoFit/>
          </a:bodyPr>
          <a:lstStyle/>
          <a:p>
            <a:pPr algn="r"/>
            <a:r>
              <a:rPr lang="en-US" dirty="0"/>
              <a:t>0-shot</a:t>
            </a:r>
          </a:p>
          <a:p>
            <a:pPr algn="r"/>
            <a:r>
              <a:rPr lang="en-US" dirty="0"/>
              <a:t>Prompting</a:t>
            </a:r>
          </a:p>
        </p:txBody>
      </p:sp>
      <p:sp>
        <p:nvSpPr>
          <p:cNvPr id="8" name="TextBox 7">
            <a:extLst>
              <a:ext uri="{FF2B5EF4-FFF2-40B4-BE49-F238E27FC236}">
                <a16:creationId xmlns:a16="http://schemas.microsoft.com/office/drawing/2014/main" id="{4774F1B1-6C58-7EAB-FB5A-225812569BE0}"/>
              </a:ext>
            </a:extLst>
          </p:cNvPr>
          <p:cNvSpPr txBox="1"/>
          <p:nvPr/>
        </p:nvSpPr>
        <p:spPr>
          <a:xfrm>
            <a:off x="10768405" y="5108095"/>
            <a:ext cx="1269899" cy="369332"/>
          </a:xfrm>
          <a:prstGeom prst="rect">
            <a:avLst/>
          </a:prstGeom>
          <a:noFill/>
        </p:spPr>
        <p:txBody>
          <a:bodyPr wrap="none" rtlCol="0">
            <a:spAutoFit/>
          </a:bodyPr>
          <a:lstStyle/>
          <a:p>
            <a:r>
              <a:rPr lang="en-US" dirty="0"/>
              <a:t>Fine-tuning</a:t>
            </a:r>
          </a:p>
        </p:txBody>
      </p:sp>
      <p:sp>
        <p:nvSpPr>
          <p:cNvPr id="9" name="TextBox 8">
            <a:extLst>
              <a:ext uri="{FF2B5EF4-FFF2-40B4-BE49-F238E27FC236}">
                <a16:creationId xmlns:a16="http://schemas.microsoft.com/office/drawing/2014/main" id="{0EBC2B11-A9F1-18C5-DDF3-4BAD33E77E3B}"/>
              </a:ext>
            </a:extLst>
          </p:cNvPr>
          <p:cNvSpPr txBox="1"/>
          <p:nvPr/>
        </p:nvSpPr>
        <p:spPr>
          <a:xfrm>
            <a:off x="2535217" y="4578962"/>
            <a:ext cx="1177117" cy="646331"/>
          </a:xfrm>
          <a:prstGeom prst="rect">
            <a:avLst/>
          </a:prstGeom>
          <a:noFill/>
        </p:spPr>
        <p:txBody>
          <a:bodyPr wrap="none" rtlCol="0">
            <a:spAutoFit/>
          </a:bodyPr>
          <a:lstStyle/>
          <a:p>
            <a:pPr algn="ctr"/>
            <a:r>
              <a:rPr lang="en-US" dirty="0"/>
              <a:t>Few-shot</a:t>
            </a:r>
          </a:p>
          <a:p>
            <a:pPr algn="ctr"/>
            <a:r>
              <a:rPr lang="en-US" dirty="0"/>
              <a:t>Prompting</a:t>
            </a:r>
          </a:p>
        </p:txBody>
      </p:sp>
      <p:sp>
        <p:nvSpPr>
          <p:cNvPr id="10" name="TextBox 9">
            <a:extLst>
              <a:ext uri="{FF2B5EF4-FFF2-40B4-BE49-F238E27FC236}">
                <a16:creationId xmlns:a16="http://schemas.microsoft.com/office/drawing/2014/main" id="{8FC5A735-0999-EB73-BD8F-CAB059954DFB}"/>
              </a:ext>
            </a:extLst>
          </p:cNvPr>
          <p:cNvSpPr txBox="1"/>
          <p:nvPr/>
        </p:nvSpPr>
        <p:spPr>
          <a:xfrm>
            <a:off x="6537280" y="5360232"/>
            <a:ext cx="1287852" cy="923330"/>
          </a:xfrm>
          <a:prstGeom prst="rect">
            <a:avLst/>
          </a:prstGeom>
          <a:noFill/>
        </p:spPr>
        <p:txBody>
          <a:bodyPr wrap="none" rtlCol="0">
            <a:spAutoFit/>
          </a:bodyPr>
          <a:lstStyle/>
          <a:p>
            <a:pPr algn="ctr"/>
            <a:r>
              <a:rPr lang="en-US" dirty="0"/>
              <a:t>Retrieval</a:t>
            </a:r>
          </a:p>
          <a:p>
            <a:pPr algn="ctr"/>
            <a:r>
              <a:rPr lang="en-US" dirty="0"/>
              <a:t>Augmented</a:t>
            </a:r>
          </a:p>
          <a:p>
            <a:pPr algn="ctr"/>
            <a:r>
              <a:rPr lang="en-US" dirty="0"/>
              <a:t>Generation</a:t>
            </a:r>
          </a:p>
        </p:txBody>
      </p:sp>
    </p:spTree>
    <p:extLst>
      <p:ext uri="{BB962C8B-B14F-4D97-AF65-F5344CB8AC3E}">
        <p14:creationId xmlns:p14="http://schemas.microsoft.com/office/powerpoint/2010/main" val="3308064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p:txBody>
          <a:bodyPr/>
          <a:lstStyle/>
          <a:p>
            <a:r>
              <a:rPr lang="en-US" dirty="0">
                <a:highlight>
                  <a:srgbClr val="FF00FF"/>
                </a:highlight>
              </a:rPr>
              <a:t>Introductions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t>Introduce yourself to your neighbors</a:t>
            </a:r>
          </a:p>
          <a:p>
            <a:pPr marL="742950" lvl="1" indent="-285750">
              <a:buFont typeface="Arial" panose="020B0604020202020204" pitchFamily="34" charset="0"/>
              <a:buChar char="•"/>
            </a:pPr>
            <a:r>
              <a:rPr lang="en-US" sz="1800" dirty="0"/>
              <a:t>Name</a:t>
            </a:r>
          </a:p>
          <a:p>
            <a:pPr marL="742950" lvl="1" indent="-285750">
              <a:buFont typeface="Arial" panose="020B0604020202020204" pitchFamily="34" charset="0"/>
              <a:buChar char="•"/>
            </a:pPr>
            <a:r>
              <a:rPr lang="en-US" sz="1800" dirty="0"/>
              <a:t>Experience/interest level in software</a:t>
            </a:r>
          </a:p>
          <a:p>
            <a:pPr marL="742950" lvl="1" indent="-285750">
              <a:buFont typeface="Arial" panose="020B0604020202020204" pitchFamily="34" charset="0"/>
              <a:buChar char="•"/>
            </a:pPr>
            <a:r>
              <a:rPr lang="en-US" sz="1800" dirty="0"/>
              <a:t>Your definition of a model</a:t>
            </a:r>
          </a:p>
          <a:p>
            <a:pPr marL="742950" lvl="1" indent="-285750">
              <a:buFont typeface="Arial" panose="020B0604020202020204" pitchFamily="34" charset="0"/>
              <a:buChar char="•"/>
            </a:pPr>
            <a:r>
              <a:rPr lang="en-US" sz="1800" dirty="0"/>
              <a:t>Favorite ice cream flavor</a:t>
            </a:r>
          </a:p>
          <a:p>
            <a:pPr marL="742950" lvl="1" indent="-285750">
              <a:buFont typeface="Arial" panose="020B0604020202020204" pitchFamily="34" charset="0"/>
              <a:buChar char="•"/>
            </a:pPr>
            <a:r>
              <a:rPr lang="en-US" sz="1800" dirty="0"/>
              <a:t>1 place you’d love to travel to + why</a:t>
            </a:r>
          </a:p>
          <a:p>
            <a:pPr marL="285750" indent="-285750">
              <a:buFont typeface="Arial" panose="020B0604020202020204" pitchFamily="34" charset="0"/>
              <a:buChar char="•"/>
            </a:pPr>
            <a:r>
              <a:rPr lang="en-US" sz="2000" b="1" dirty="0"/>
              <a:t>Introduce yourself to whole lab</a:t>
            </a:r>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1026" name="Picture 2" descr="Handshake - Free business icons">
            <a:extLst>
              <a:ext uri="{FF2B5EF4-FFF2-40B4-BE49-F238E27FC236}">
                <a16:creationId xmlns:a16="http://schemas.microsoft.com/office/drawing/2014/main" id="{2DF2223F-73E3-BDA6-9819-C28DDDCD0BD8}"/>
              </a:ext>
            </a:extLst>
          </p:cNvPr>
          <p:cNvPicPr>
            <a:picLocks noGrp="1" noChangeAspect="1" noChangeArrowheads="1"/>
          </p:cNvPicPr>
          <p:nvPr>
            <p:ph type="pic"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0520" b="10520"/>
          <a:stretch>
            <a:fillRect/>
          </a:stretch>
        </p:blipFill>
        <p:spPr bwMode="auto">
          <a:xfrm>
            <a:off x="6960198" y="1703252"/>
            <a:ext cx="4093976" cy="323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328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Prompting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0-shot Prompting: </a:t>
            </a:r>
            <a:r>
              <a:rPr lang="en-US" dirty="0"/>
              <a:t>prompt a model, understanding it is responding based off </a:t>
            </a:r>
            <a:r>
              <a:rPr lang="en-US" u="sng" dirty="0"/>
              <a:t>only</a:t>
            </a:r>
            <a:r>
              <a:rPr lang="en-US" dirty="0"/>
              <a:t> the data it was trained on (whenever that was)</a:t>
            </a:r>
            <a:endParaRPr lang="en-US" b="1" dirty="0"/>
          </a:p>
          <a:p>
            <a:pPr marL="342900" indent="-342900"/>
            <a:r>
              <a:rPr lang="en-US" b="1" dirty="0"/>
              <a:t>Few-shot Prompting:</a:t>
            </a:r>
            <a:r>
              <a:rPr lang="en-US" dirty="0"/>
              <a:t> prompt a model, look at its response, re-prompt the model. With each iteration you understand how it thinks a bit more and can re-approach the prompt, as needed.</a:t>
            </a:r>
            <a:endParaRPr lang="en-US" b="1" dirty="0"/>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1618980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Few-shot</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(1) Send a prompt, see the output</a:t>
            </a:r>
          </a:p>
          <a:p>
            <a:pPr marL="285750" indent="-285750">
              <a:buFont typeface="Arial" panose="020B0604020202020204" pitchFamily="34" charset="0"/>
              <a:buChar char="•"/>
            </a:pPr>
            <a:r>
              <a:rPr lang="en-US" b="1" dirty="0"/>
              <a:t>(2) Send a few prompts iteratively, see the output</a:t>
            </a:r>
            <a:endParaRPr lang="en-US"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34D7954-6BCD-43D4-2221-962B48DD8E4E}"/>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3619592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RAG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Retrieval Augmented Generation (RAG): </a:t>
            </a:r>
            <a:r>
              <a:rPr lang="en-US" dirty="0"/>
              <a:t>in the prompt to an LLM, provide </a:t>
            </a:r>
            <a:r>
              <a:rPr lang="en-US" u="sng" dirty="0"/>
              <a:t>additional context</a:t>
            </a:r>
          </a:p>
          <a:p>
            <a:pPr marL="800100" lvl="1" indent="-342900"/>
            <a:r>
              <a:rPr lang="en-US" b="1" dirty="0"/>
              <a:t>New data: </a:t>
            </a:r>
            <a:r>
              <a:rPr lang="en-US" dirty="0"/>
              <a:t>information that has occurred since the model was trained</a:t>
            </a:r>
          </a:p>
          <a:p>
            <a:pPr marL="800100" lvl="1" indent="-342900"/>
            <a:r>
              <a:rPr lang="en-US" b="1" dirty="0"/>
              <a:t>Privileged data: </a:t>
            </a:r>
            <a:r>
              <a:rPr lang="en-US" dirty="0"/>
              <a:t>information the general LLM was not trained on because it was not accessible to the model</a:t>
            </a:r>
          </a:p>
          <a:p>
            <a:pPr marL="1257300" lvl="2" indent="-342900"/>
            <a:r>
              <a:rPr lang="en-US" b="1" dirty="0"/>
              <a:t>Note: </a:t>
            </a:r>
            <a:r>
              <a:rPr lang="en-US" dirty="0"/>
              <a:t>be careful about sharing secrets!</a:t>
            </a:r>
          </a:p>
          <a:p>
            <a:pPr marL="342900" indent="-342900"/>
            <a:r>
              <a:rPr lang="en-US" b="1" dirty="0"/>
              <a:t>GPT3.5 </a:t>
            </a:r>
            <a:r>
              <a:rPr lang="en-US" dirty="0"/>
              <a:t>– oldie but goodie (March 2023)</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1443168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RAG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(1) Send a prompt, see the output</a:t>
            </a:r>
          </a:p>
          <a:p>
            <a:pPr marL="285750" indent="-285750">
              <a:buFont typeface="Arial" panose="020B0604020202020204" pitchFamily="34" charset="0"/>
              <a:buChar char="•"/>
            </a:pPr>
            <a:r>
              <a:rPr lang="en-US" b="1" dirty="0"/>
              <a:t>(2) Send a few prompts with additional context, see the output</a:t>
            </a:r>
            <a:endParaRPr lang="en-US"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43141C3-B242-1DD6-A83F-581161DB7608}"/>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2287776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Fine-Tuning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Fine-Tuning: </a:t>
            </a:r>
            <a:r>
              <a:rPr lang="en-US" dirty="0"/>
              <a:t>take a foundational model and further train it to be very good at a specific task</a:t>
            </a:r>
            <a:endParaRPr lang="en-US" b="1" dirty="0"/>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2111818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Keyword search: </a:t>
            </a:r>
            <a:r>
              <a:rPr lang="en-US" dirty="0"/>
              <a:t>pass a search term and find exact references to it</a:t>
            </a:r>
          </a:p>
          <a:p>
            <a:pPr marL="800100" lvl="1" indent="-342900"/>
            <a:r>
              <a:rPr lang="en-US" dirty="0" err="1"/>
              <a:t>Eg.</a:t>
            </a:r>
            <a:r>
              <a:rPr lang="en-US" dirty="0"/>
              <a:t> Google Search</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1587773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Semantic search: </a:t>
            </a:r>
            <a:r>
              <a:rPr lang="en-US" dirty="0"/>
              <a:t>pass a search term and find references that intend the same thing (but the exact words may differ)</a:t>
            </a:r>
          </a:p>
          <a:p>
            <a:pPr marL="342900" indent="-342900"/>
            <a:r>
              <a:rPr lang="en-US" dirty="0"/>
              <a:t>Embedding + Language models = Semantic Search</a:t>
            </a:r>
          </a:p>
          <a:p>
            <a:pPr marL="800100" lvl="1" indent="-342900"/>
            <a:r>
              <a:rPr lang="en-US" dirty="0"/>
              <a:t>Text chunks passed into embedding model =&gt; several n-dimensional vector of decimals</a:t>
            </a:r>
          </a:p>
          <a:p>
            <a:pPr marL="800100" lvl="1" indent="-342900"/>
            <a:r>
              <a:rPr lang="en-US" dirty="0"/>
              <a:t>Search term (text) passed into embedding model =&gt; single n-dimensional vector of decimals</a:t>
            </a:r>
          </a:p>
          <a:p>
            <a:pPr marL="800100" lvl="1" indent="-342900"/>
            <a:r>
              <a:rPr lang="en-US" dirty="0"/>
              <a:t>Find the k nearest neighbors using some similarity function (</a:t>
            </a:r>
            <a:r>
              <a:rPr lang="en-US" dirty="0" err="1"/>
              <a:t>eg.</a:t>
            </a:r>
            <a:r>
              <a:rPr lang="en-US" dirty="0"/>
              <a:t> Cosine similarity)</a:t>
            </a:r>
          </a:p>
          <a:p>
            <a:pPr marL="800100" lvl="1" indent="-342900"/>
            <a:r>
              <a:rPr lang="en-US" dirty="0"/>
              <a:t>Serve the text chunks that map to the k-nearest neighbors as search results</a:t>
            </a:r>
          </a:p>
          <a:p>
            <a:pPr marL="800100" lvl="1" indent="-342900"/>
            <a:endParaRPr lang="en-US" dirty="0"/>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3662688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4</a:t>
            </a:r>
            <a:br>
              <a:rPr lang="en-US" dirty="0"/>
            </a:br>
            <a:r>
              <a:rPr lang="en-US" sz="2000" i="1" dirty="0"/>
              <a:t>July 4,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Model Training Bias</a:t>
            </a:r>
          </a:p>
          <a:p>
            <a:pPr marL="342900" indent="-342900" algn="l">
              <a:buFont typeface="Arial" panose="020B0604020202020204" pitchFamily="34" charset="0"/>
              <a:buChar char="•"/>
            </a:pPr>
            <a:r>
              <a:rPr lang="en-US" dirty="0"/>
              <a:t>Privacy / Ethical Use</a:t>
            </a:r>
          </a:p>
          <a:p>
            <a:pPr marL="800100" lvl="1" indent="-342900" algn="l">
              <a:buFont typeface="Arial" panose="020B0604020202020204" pitchFamily="34" charset="0"/>
              <a:buChar char="•"/>
            </a:pPr>
            <a:r>
              <a:rPr lang="en-US" dirty="0"/>
              <a:t>Terms of Use of Models</a:t>
            </a:r>
          </a:p>
          <a:p>
            <a:pPr marL="342900" indent="-342900" algn="l">
              <a:buFont typeface="Arial" panose="020B0604020202020204" pitchFamily="34" charset="0"/>
              <a:buChar char="•"/>
            </a:pPr>
            <a:r>
              <a:rPr lang="en-US" i="1" dirty="0">
                <a:highlight>
                  <a:srgbClr val="FF00FF"/>
                </a:highlight>
              </a:rPr>
              <a:t>Activity</a:t>
            </a:r>
            <a:r>
              <a:rPr lang="en-US" dirty="0"/>
              <a:t>: Case Study</a:t>
            </a:r>
          </a:p>
          <a:p>
            <a:pPr marL="342900" indent="-342900" algn="l">
              <a:buFont typeface="Arial" panose="020B0604020202020204" pitchFamily="34" charset="0"/>
              <a:buChar char="•"/>
            </a:pPr>
            <a:r>
              <a:rPr lang="en-US" i="1" dirty="0">
                <a:highlight>
                  <a:srgbClr val="FF00FF"/>
                </a:highlight>
              </a:rPr>
              <a:t>Activity</a:t>
            </a:r>
            <a:r>
              <a:rPr lang="en-US" dirty="0"/>
              <a:t>: Share project idea with Abhiti</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667414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Bias - Training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LLMs are trained on a (large) corpus of data</a:t>
            </a:r>
          </a:p>
          <a:p>
            <a:pPr marL="800100" lvl="1" indent="-342900"/>
            <a:r>
              <a:rPr lang="en-US" dirty="0"/>
              <a:t>It learns how to think based off this data</a:t>
            </a:r>
          </a:p>
          <a:p>
            <a:pPr marL="1257300" lvl="2" indent="-342900"/>
            <a:r>
              <a:rPr lang="en-US" dirty="0" err="1"/>
              <a:t>eg.</a:t>
            </a:r>
            <a:r>
              <a:rPr lang="en-US" dirty="0"/>
              <a:t> “the sky is purple”</a:t>
            </a:r>
          </a:p>
          <a:p>
            <a:pPr marL="800100" lvl="1" indent="-342900"/>
            <a:r>
              <a:rPr lang="en-US" dirty="0"/>
              <a:t>If the data is incorrect, the responses will be incorrect</a:t>
            </a:r>
          </a:p>
          <a:p>
            <a:pPr marL="1257300" lvl="2" indent="-342900"/>
            <a:r>
              <a:rPr lang="en-US" dirty="0"/>
              <a:t>“garbage in, garbage out”</a:t>
            </a:r>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705278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Bias - Tone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LLMs anticipate the next word</a:t>
            </a:r>
          </a:p>
          <a:p>
            <a:pPr marL="800100" lvl="1" indent="-342900"/>
            <a:r>
              <a:rPr lang="en-US" dirty="0"/>
              <a:t>It adopts the tone of the content it is trained on</a:t>
            </a:r>
          </a:p>
          <a:p>
            <a:pPr marL="800100" lvl="1" indent="-342900"/>
            <a:r>
              <a:rPr lang="en-US" dirty="0"/>
              <a:t>Overfitting</a:t>
            </a:r>
          </a:p>
          <a:p>
            <a:pPr marL="800100" lvl="1" indent="-342900"/>
            <a:r>
              <a:rPr lang="en-US" dirty="0" err="1"/>
              <a:t>Eg.</a:t>
            </a:r>
            <a:r>
              <a:rPr lang="en-US" dirty="0"/>
              <a:t> If only hateful text, it will respond with hostility and suggest aggressive paths forward</a:t>
            </a:r>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422463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Premise</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You’re going on holiday!</a:t>
            </a:r>
          </a:p>
          <a:p>
            <a:pPr lvl="1"/>
            <a:r>
              <a:rPr lang="en-US" b="1" dirty="0"/>
              <a:t>Solo, with family, or with friends – you pick</a:t>
            </a:r>
          </a:p>
          <a:p>
            <a:r>
              <a:rPr lang="en-US" b="1" dirty="0"/>
              <a:t>You leave tomorrow</a:t>
            </a:r>
          </a:p>
          <a:p>
            <a:r>
              <a:rPr lang="en-US" b="1" dirty="0"/>
              <a:t>You have no plans yet</a:t>
            </a:r>
          </a:p>
          <a:p>
            <a:r>
              <a:rPr lang="en-US" b="1" dirty="0"/>
              <a:t>What do you consider when planning a trip?</a:t>
            </a:r>
          </a:p>
          <a:p>
            <a:pPr lvl="1"/>
            <a:endParaRPr lang="en-US" dirty="0"/>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5122" name="Picture 2" descr="Suitcase - Free travel icons">
            <a:extLst>
              <a:ext uri="{FF2B5EF4-FFF2-40B4-BE49-F238E27FC236}">
                <a16:creationId xmlns:a16="http://schemas.microsoft.com/office/drawing/2014/main" id="{05FD3578-8531-84CD-EEFC-8C76C4157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339" y="3429000"/>
            <a:ext cx="2590856" cy="259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020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Bias - Hallucination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b="1" dirty="0"/>
              <a:t>LLMs expect themselves to output a solution</a:t>
            </a:r>
          </a:p>
          <a:p>
            <a:pPr marL="800100" lvl="1" indent="-342900"/>
            <a:r>
              <a:rPr lang="en-US" dirty="0"/>
              <a:t>If one doesn’t exist, it will try to make one up</a:t>
            </a:r>
          </a:p>
          <a:p>
            <a:pPr marL="800100" lvl="1" indent="-342900"/>
            <a:r>
              <a:rPr lang="en-US" dirty="0"/>
              <a:t>It wants to be successful (not helpful nor malicious)</a:t>
            </a:r>
          </a:p>
          <a:p>
            <a:pPr marL="800100" lvl="1" indent="-342900"/>
            <a:r>
              <a:rPr lang="en-US" dirty="0"/>
              <a:t>In anticipating the next word, it can continue on to complete train of thought</a:t>
            </a:r>
          </a:p>
          <a:p>
            <a:pPr marL="1257300" lvl="2" indent="-342900"/>
            <a:r>
              <a:rPr lang="en-US" i="1" dirty="0"/>
              <a:t>Think about how sometimes your mouth starts a sentence and your brain goes on auto-pilot to complete it</a:t>
            </a:r>
          </a:p>
          <a:p>
            <a:pPr marL="800100" lvl="1" indent="-342900"/>
            <a:r>
              <a:rPr lang="en-US" dirty="0"/>
              <a:t>It may think it knows what you are talking about but is off</a:t>
            </a:r>
          </a:p>
          <a:p>
            <a:pPr marL="1257300" lvl="2" indent="-342900"/>
            <a:r>
              <a:rPr lang="en-US" i="1" dirty="0"/>
              <a:t>Think about how you overhear a bit of information and jump in on a conversation, but are completely off base</a:t>
            </a:r>
          </a:p>
          <a:p>
            <a:pPr marL="1257300" lvl="2" indent="-342900"/>
            <a:r>
              <a:rPr lang="en-US" i="1" dirty="0"/>
              <a:t>Think about how you think you recall a concept you have learned, but actually remember it incorrectly</a:t>
            </a:r>
          </a:p>
          <a:p>
            <a:pPr marL="800100" lvl="1" indent="-342900"/>
            <a:r>
              <a:rPr lang="en-US" dirty="0"/>
              <a:t>Prompt engineering is critical to curb this behavior</a:t>
            </a:r>
          </a:p>
          <a:p>
            <a:pPr marL="342900"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415458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Privacy</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Models aren’t trained on </a:t>
            </a:r>
            <a:r>
              <a:rPr lang="en-US" b="1" i="1" dirty="0"/>
              <a:t>everything</a:t>
            </a:r>
          </a:p>
          <a:p>
            <a:pPr marL="800100" lvl="1" indent="-342900"/>
            <a:r>
              <a:rPr lang="en-US" dirty="0"/>
              <a:t>Can’t (shouldn’t?) have access to your TikTok FYP or your online shopping </a:t>
            </a:r>
            <a:r>
              <a:rPr lang="en-US" dirty="0" err="1"/>
              <a:t>behaviour</a:t>
            </a:r>
            <a:endParaRPr lang="en-US" dirty="0"/>
          </a:p>
          <a:p>
            <a:pPr marL="800100" lvl="1" indent="-342900"/>
            <a:r>
              <a:rPr lang="en-US" dirty="0"/>
              <a:t>Many models will re-train based on data passed into it</a:t>
            </a:r>
          </a:p>
          <a:p>
            <a:pPr marL="342900" indent="-342900"/>
            <a:r>
              <a:rPr lang="en-US" dirty="0"/>
              <a:t>Model responses sound/look authoritative</a:t>
            </a:r>
          </a:p>
          <a:p>
            <a:pPr marL="800100" lvl="1" indent="-342900"/>
            <a:r>
              <a:rPr lang="en-US" dirty="0"/>
              <a:t>Models designed to mimic human thought/expression</a:t>
            </a:r>
          </a:p>
          <a:p>
            <a:pPr marL="800100" lvl="1" indent="-342900"/>
            <a:r>
              <a:rPr lang="en-US" dirty="0"/>
              <a:t>Highly convincing</a:t>
            </a:r>
          </a:p>
          <a:p>
            <a:pPr marL="800100" lvl="1" indent="-342900"/>
            <a:r>
              <a:rPr lang="en-US" dirty="0"/>
              <a:t>Use public data (or other sources) to be most impressive</a:t>
            </a:r>
          </a:p>
          <a:p>
            <a:pPr marL="342900" indent="-342900"/>
            <a:r>
              <a:rPr lang="en-US" dirty="0"/>
              <a:t>Can lead to spread of misinformation: Deep Fakes</a:t>
            </a:r>
          </a:p>
          <a:p>
            <a:pPr marL="800100" lvl="1"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914988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Privacy – Deep Fake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&lt;case studies&gt;</a:t>
            </a:r>
          </a:p>
          <a:p>
            <a:pPr marL="800100" lvl="1" indent="-342900"/>
            <a:r>
              <a:rPr lang="en-US" b="1" dirty="0"/>
              <a:t>Indian elections</a:t>
            </a:r>
          </a:p>
          <a:p>
            <a:pPr marL="800100" lvl="1" indent="-342900"/>
            <a:r>
              <a:rPr lang="en-US" b="1" dirty="0"/>
              <a:t>Ransom</a:t>
            </a:r>
            <a:endParaRPr lang="en-US" dirty="0"/>
          </a:p>
          <a:p>
            <a:pPr marL="800100" lvl="1"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4744846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Privacy – Humans v Machines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But aren’t humans flawed?</a:t>
            </a:r>
          </a:p>
          <a:p>
            <a:pPr marL="800100" lvl="1" indent="-342900"/>
            <a:r>
              <a:rPr lang="en-US" dirty="0"/>
              <a:t>Yes, we are flawed and exude and perpetuate biases</a:t>
            </a:r>
          </a:p>
          <a:p>
            <a:pPr marL="800100" lvl="1" indent="-342900"/>
            <a:r>
              <a:rPr lang="en-US" dirty="0"/>
              <a:t>These biases are shared and used to train models</a:t>
            </a:r>
          </a:p>
          <a:p>
            <a:pPr marL="342900" indent="-342900"/>
            <a:r>
              <a:rPr lang="en-US" b="1" dirty="0"/>
              <a:t>But aren’t machines logical?</a:t>
            </a:r>
          </a:p>
          <a:p>
            <a:pPr marL="800100" lvl="1" indent="-342900"/>
            <a:r>
              <a:rPr lang="en-US" dirty="0"/>
              <a:t>Yes, but sometimes to a fault</a:t>
            </a:r>
          </a:p>
          <a:p>
            <a:pPr marL="800100" lvl="1" indent="-342900"/>
            <a:r>
              <a:rPr lang="en-US" dirty="0"/>
              <a:t>Can overly focus on executing the task </a:t>
            </a:r>
          </a:p>
          <a:p>
            <a:pPr marL="1257300" lvl="2" indent="-342900"/>
            <a:r>
              <a:rPr lang="en-US" dirty="0"/>
              <a:t>Struggle to adjudicate if the task should be executed in the first place</a:t>
            </a:r>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2579616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Ethical Use – Terms of Use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Terms of Use</a:t>
            </a:r>
          </a:p>
          <a:p>
            <a:pPr marL="800100" lvl="1" indent="-342900"/>
            <a:r>
              <a:rPr lang="en-US" b="1" dirty="0"/>
              <a:t>Meta Llama models cannot be used to harm people</a:t>
            </a:r>
          </a:p>
          <a:p>
            <a:pPr marL="1257300" lvl="2" indent="-342900"/>
            <a:r>
              <a:rPr lang="en-US" dirty="0"/>
              <a:t>Can defense agencies use these models?</a:t>
            </a:r>
          </a:p>
          <a:p>
            <a:pPr marL="800100" lvl="1"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038408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Ethical Use – Human in the Loop</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AI-powered fully automated future?</a:t>
            </a:r>
          </a:p>
          <a:p>
            <a:pPr marL="800100" lvl="1" indent="-342900"/>
            <a:r>
              <a:rPr lang="en-US" dirty="0"/>
              <a:t>Hopefully not.</a:t>
            </a:r>
          </a:p>
          <a:p>
            <a:pPr marL="342900" indent="-342900"/>
            <a:r>
              <a:rPr lang="en-US" dirty="0"/>
              <a:t>AI is meant to speed up the process, and help provide novel insights to humans – who ultimately make the decision</a:t>
            </a:r>
          </a:p>
          <a:p>
            <a:pPr marL="800100" lvl="1" indent="-342900"/>
            <a:r>
              <a:rPr lang="en-US" dirty="0"/>
              <a:t>Humans also are trained on specific data, but are also held accountable and are continually retraining</a:t>
            </a:r>
          </a:p>
          <a:p>
            <a:pPr marL="800100" lvl="1" indent="-342900"/>
            <a:r>
              <a:rPr lang="en-US" dirty="0"/>
              <a:t>Humans should be in the drivers seat</a:t>
            </a:r>
          </a:p>
          <a:p>
            <a:pPr marL="342900" indent="-342900"/>
            <a:r>
              <a:rPr lang="en-US" dirty="0"/>
              <a:t>Example: emails can be drafted by AI but proofed by humans</a:t>
            </a:r>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874230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5</a:t>
            </a:r>
            <a:br>
              <a:rPr lang="en-US" dirty="0"/>
            </a:br>
            <a:r>
              <a:rPr lang="en-US" sz="2000" i="1" dirty="0"/>
              <a:t>July 5,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Constitution Day (no session)</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5"/>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Friday – Day 5</a:t>
            </a:r>
            <a:endParaRPr lang="en-US" sz="2000" dirty="0"/>
          </a:p>
        </p:txBody>
      </p:sp>
    </p:spTree>
    <p:extLst>
      <p:ext uri="{BB962C8B-B14F-4D97-AF65-F5344CB8AC3E}">
        <p14:creationId xmlns:p14="http://schemas.microsoft.com/office/powerpoint/2010/main" val="1520944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6</a:t>
            </a:r>
            <a:br>
              <a:rPr lang="en-US" dirty="0"/>
            </a:br>
            <a:r>
              <a:rPr lang="en-US" sz="2000" i="1" dirty="0"/>
              <a:t>July 8,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Frontend Development</a:t>
            </a:r>
          </a:p>
          <a:p>
            <a:pPr marL="800100" lvl="1" indent="-342900" algn="l">
              <a:buFont typeface="Arial" panose="020B0604020202020204" pitchFamily="34" charset="0"/>
              <a:buChar char="•"/>
            </a:pPr>
            <a:r>
              <a:rPr lang="en-US" dirty="0"/>
              <a:t>HTML</a:t>
            </a:r>
          </a:p>
          <a:p>
            <a:pPr marL="800100" lvl="1" indent="-342900" algn="l">
              <a:buFont typeface="Arial" panose="020B0604020202020204" pitchFamily="34" charset="0"/>
              <a:buChar char="•"/>
            </a:pPr>
            <a:r>
              <a:rPr lang="en-US" dirty="0"/>
              <a:t>CSS</a:t>
            </a:r>
          </a:p>
          <a:p>
            <a:pPr marL="800100" lvl="1" indent="-342900" algn="l">
              <a:buFont typeface="Arial" panose="020B0604020202020204" pitchFamily="34" charset="0"/>
              <a:buChar char="•"/>
            </a:pPr>
            <a:r>
              <a:rPr lang="en-US" i="1" dirty="0">
                <a:highlight>
                  <a:srgbClr val="FF00FF"/>
                </a:highlight>
              </a:rPr>
              <a:t>Activity</a:t>
            </a:r>
            <a:r>
              <a:rPr lang="en-US" dirty="0"/>
              <a:t>: Free Play with HTML + CSS</a:t>
            </a:r>
          </a:p>
          <a:p>
            <a:pPr marL="800100" lvl="1" indent="-342900" algn="l">
              <a:buFont typeface="Arial" panose="020B0604020202020204" pitchFamily="34" charset="0"/>
              <a:buChar char="•"/>
            </a:pPr>
            <a:r>
              <a:rPr lang="en-US" dirty="0"/>
              <a:t>React</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2677296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7</a:t>
            </a:r>
            <a:br>
              <a:rPr lang="en-US" dirty="0"/>
            </a:br>
            <a:r>
              <a:rPr lang="en-US" sz="2000" i="1" dirty="0"/>
              <a:t>July 9,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REST APIs</a:t>
            </a:r>
          </a:p>
          <a:p>
            <a:pPr marL="800100" lvl="1" indent="-342900" algn="l">
              <a:buFont typeface="Arial" panose="020B0604020202020204" pitchFamily="34" charset="0"/>
              <a:buChar char="•"/>
            </a:pPr>
            <a:r>
              <a:rPr lang="en-US" i="1" dirty="0">
                <a:highlight>
                  <a:srgbClr val="FF00FF"/>
                </a:highlight>
              </a:rPr>
              <a:t>Activity</a:t>
            </a:r>
            <a:r>
              <a:rPr lang="en-US" dirty="0"/>
              <a:t>: Fetch calls from Chrome</a:t>
            </a:r>
          </a:p>
          <a:p>
            <a:pPr marL="342900" indent="-342900" algn="l">
              <a:buFont typeface="Arial" panose="020B0604020202020204" pitchFamily="34" charset="0"/>
              <a:buChar char="•"/>
            </a:pPr>
            <a:r>
              <a:rPr lang="en-US" dirty="0"/>
              <a:t>Deliverable Revision</a:t>
            </a:r>
          </a:p>
          <a:p>
            <a:pPr marL="800100" lvl="1" indent="-342900" algn="l">
              <a:buFont typeface="Arial" panose="020B0604020202020204" pitchFamily="34" charset="0"/>
              <a:buChar char="•"/>
            </a:pPr>
            <a:r>
              <a:rPr lang="en-US" dirty="0"/>
              <a:t>Walkthrough of Boilerplate Webapp</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29122171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8</a:t>
            </a:r>
            <a:br>
              <a:rPr lang="en-US" dirty="0"/>
            </a:br>
            <a:r>
              <a:rPr lang="en-US" sz="2000" i="1" dirty="0"/>
              <a:t>July 10,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i="1" dirty="0">
                <a:highlight>
                  <a:srgbClr val="FF00FF"/>
                </a:highlight>
              </a:rPr>
              <a:t>Activity</a:t>
            </a:r>
            <a:r>
              <a:rPr lang="en-US" dirty="0"/>
              <a:t>: working session/office hours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8</a:t>
            </a:r>
            <a:endParaRPr lang="en-US" sz="2000" dirty="0"/>
          </a:p>
        </p:txBody>
      </p:sp>
    </p:spTree>
    <p:extLst>
      <p:ext uri="{BB962C8B-B14F-4D97-AF65-F5344CB8AC3E}">
        <p14:creationId xmlns:p14="http://schemas.microsoft.com/office/powerpoint/2010/main" val="279299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Premise</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You desperately need guidance on…</a:t>
            </a:r>
          </a:p>
          <a:p>
            <a:pPr lvl="1"/>
            <a:r>
              <a:rPr lang="en-US" b="1" dirty="0"/>
              <a:t>What to eat</a:t>
            </a:r>
          </a:p>
          <a:p>
            <a:pPr lvl="1"/>
            <a:r>
              <a:rPr lang="en-US" b="1" dirty="0"/>
              <a:t>Where to go</a:t>
            </a:r>
          </a:p>
          <a:p>
            <a:pPr lvl="1"/>
            <a:r>
              <a:rPr lang="en-US" b="1" dirty="0"/>
              <a:t>New/Local events</a:t>
            </a:r>
          </a:p>
          <a:p>
            <a:pPr lvl="1"/>
            <a:r>
              <a:rPr lang="en-US" b="1" dirty="0"/>
              <a:t>What to pack</a:t>
            </a:r>
          </a:p>
          <a:p>
            <a:pPr lvl="1"/>
            <a:endParaRPr lang="en-US" dirty="0"/>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5122" name="Picture 2" descr="Suitcase - Free travel icons">
            <a:extLst>
              <a:ext uri="{FF2B5EF4-FFF2-40B4-BE49-F238E27FC236}">
                <a16:creationId xmlns:a16="http://schemas.microsoft.com/office/drawing/2014/main" id="{05FD3578-8531-84CD-EEFC-8C76C4157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339" y="3429000"/>
            <a:ext cx="2590856" cy="259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721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9</a:t>
            </a:r>
            <a:br>
              <a:rPr lang="en-US" dirty="0"/>
            </a:br>
            <a:r>
              <a:rPr lang="en-US" sz="2000" i="1" dirty="0"/>
              <a:t>July 11,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i="1" dirty="0">
                <a:highlight>
                  <a:srgbClr val="FF00FF"/>
                </a:highlight>
              </a:rPr>
              <a:t>Activity</a:t>
            </a:r>
            <a:r>
              <a:rPr lang="en-US" dirty="0"/>
              <a:t>: working session/office hours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9</a:t>
            </a:r>
            <a:endParaRPr lang="en-US" sz="2000" dirty="0"/>
          </a:p>
        </p:txBody>
      </p:sp>
    </p:spTree>
    <p:extLst>
      <p:ext uri="{BB962C8B-B14F-4D97-AF65-F5344CB8AC3E}">
        <p14:creationId xmlns:p14="http://schemas.microsoft.com/office/powerpoint/2010/main" val="2730178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10</a:t>
            </a:r>
            <a:br>
              <a:rPr lang="en-US" dirty="0"/>
            </a:br>
            <a:r>
              <a:rPr lang="en-US" sz="2000" i="1" dirty="0"/>
              <a:t>July 12,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i="1" dirty="0">
                <a:highlight>
                  <a:srgbClr val="FF00FF"/>
                </a:highlight>
              </a:rPr>
              <a:t>Activity</a:t>
            </a:r>
            <a:r>
              <a:rPr lang="en-US" dirty="0"/>
              <a:t>: presentations!</a:t>
            </a:r>
          </a:p>
          <a:p>
            <a:pPr marL="342900" indent="-342900" algn="l">
              <a:buFont typeface="Arial" panose="020B0604020202020204" pitchFamily="34" charset="0"/>
              <a:buChar char="•"/>
            </a:pPr>
            <a:r>
              <a:rPr lang="en-US" dirty="0"/>
              <a:t>Conclusion</a:t>
            </a:r>
          </a:p>
          <a:p>
            <a:pPr marL="800100" lvl="1" indent="-342900" algn="l">
              <a:buFont typeface="Arial" panose="020B0604020202020204" pitchFamily="34" charset="0"/>
              <a:buChar char="•"/>
            </a:pPr>
            <a:r>
              <a:rPr lang="en-US" i="1" dirty="0">
                <a:highlight>
                  <a:srgbClr val="FF00FF"/>
                </a:highlight>
              </a:rPr>
              <a:t>Activity</a:t>
            </a:r>
            <a:r>
              <a:rPr lang="en-US" dirty="0"/>
              <a:t>: reflections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5"/>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Friday – Day 10</a:t>
            </a:r>
            <a:endParaRPr lang="en-US" sz="2000" dirty="0"/>
          </a:p>
        </p:txBody>
      </p:sp>
    </p:spTree>
    <p:extLst>
      <p:ext uri="{BB962C8B-B14F-4D97-AF65-F5344CB8AC3E}">
        <p14:creationId xmlns:p14="http://schemas.microsoft.com/office/powerpoint/2010/main" val="3704325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808206" cy="2387600"/>
          </a:xfrm>
        </p:spPr>
        <p:txBody>
          <a:bodyPr anchor="ctr">
            <a:normAutofit/>
          </a:bodyPr>
          <a:lstStyle/>
          <a:p>
            <a:r>
              <a:rPr lang="en-US" dirty="0"/>
              <a:t>APPENDIX</a:t>
            </a:r>
            <a:br>
              <a:rPr lang="en-US" dirty="0"/>
            </a:br>
            <a:endParaRPr lang="en-US" sz="2000" i="1" dirty="0"/>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bg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spTree>
    <p:extLst>
      <p:ext uri="{BB962C8B-B14F-4D97-AF65-F5344CB8AC3E}">
        <p14:creationId xmlns:p14="http://schemas.microsoft.com/office/powerpoint/2010/main" val="9656527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5E387A-F2AA-9120-D84D-CCAB9EBB9E31}"/>
              </a:ext>
            </a:extLst>
          </p:cNvPr>
          <p:cNvPicPr>
            <a:picLocks noChangeAspect="1"/>
          </p:cNvPicPr>
          <p:nvPr/>
        </p:nvPicPr>
        <p:blipFill>
          <a:blip r:embed="rId2"/>
          <a:stretch>
            <a:fillRect/>
          </a:stretch>
        </p:blipFill>
        <p:spPr>
          <a:xfrm>
            <a:off x="3644900" y="342900"/>
            <a:ext cx="4902200" cy="6172200"/>
          </a:xfrm>
          <a:prstGeom prst="rect">
            <a:avLst/>
          </a:prstGeom>
        </p:spPr>
      </p:pic>
    </p:spTree>
    <p:extLst>
      <p:ext uri="{BB962C8B-B14F-4D97-AF65-F5344CB8AC3E}">
        <p14:creationId xmlns:p14="http://schemas.microsoft.com/office/powerpoint/2010/main" val="2733958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D46411-5F59-A2F1-1A98-ED3AA937BF66}"/>
              </a:ext>
            </a:extLst>
          </p:cNvPr>
          <p:cNvPicPr>
            <a:picLocks noChangeAspect="1"/>
          </p:cNvPicPr>
          <p:nvPr/>
        </p:nvPicPr>
        <p:blipFill>
          <a:blip r:embed="rId2"/>
          <a:stretch>
            <a:fillRect/>
          </a:stretch>
        </p:blipFill>
        <p:spPr>
          <a:xfrm>
            <a:off x="3752850" y="431800"/>
            <a:ext cx="4686300" cy="5994400"/>
          </a:xfrm>
          <a:prstGeom prst="rect">
            <a:avLst/>
          </a:prstGeom>
        </p:spPr>
      </p:pic>
    </p:spTree>
    <p:extLst>
      <p:ext uri="{BB962C8B-B14F-4D97-AF65-F5344CB8AC3E}">
        <p14:creationId xmlns:p14="http://schemas.microsoft.com/office/powerpoint/2010/main" val="2594669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8632A-B901-3273-54BD-93F003F41994}"/>
              </a:ext>
            </a:extLst>
          </p:cNvPr>
          <p:cNvPicPr>
            <a:picLocks noChangeAspect="1"/>
          </p:cNvPicPr>
          <p:nvPr/>
        </p:nvPicPr>
        <p:blipFill>
          <a:blip r:embed="rId2"/>
          <a:stretch>
            <a:fillRect/>
          </a:stretch>
        </p:blipFill>
        <p:spPr>
          <a:xfrm>
            <a:off x="3733800" y="406400"/>
            <a:ext cx="4724400" cy="6045200"/>
          </a:xfrm>
          <a:prstGeom prst="rect">
            <a:avLst/>
          </a:prstGeom>
        </p:spPr>
      </p:pic>
    </p:spTree>
    <p:extLst>
      <p:ext uri="{BB962C8B-B14F-4D97-AF65-F5344CB8AC3E}">
        <p14:creationId xmlns:p14="http://schemas.microsoft.com/office/powerpoint/2010/main" val="3918525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5CE75-54DF-4410-CC84-20850FCB2A0D}"/>
              </a:ext>
            </a:extLst>
          </p:cNvPr>
          <p:cNvPicPr>
            <a:picLocks noChangeAspect="1"/>
          </p:cNvPicPr>
          <p:nvPr/>
        </p:nvPicPr>
        <p:blipFill>
          <a:blip r:embed="rId2"/>
          <a:stretch>
            <a:fillRect/>
          </a:stretch>
        </p:blipFill>
        <p:spPr>
          <a:xfrm>
            <a:off x="1868979" y="1503642"/>
            <a:ext cx="8454042" cy="4466852"/>
          </a:xfrm>
          <a:prstGeom prst="rect">
            <a:avLst/>
          </a:prstGeom>
        </p:spPr>
      </p:pic>
      <p:sp>
        <p:nvSpPr>
          <p:cNvPr id="3" name="Rectangle 2">
            <a:extLst>
              <a:ext uri="{FF2B5EF4-FFF2-40B4-BE49-F238E27FC236}">
                <a16:creationId xmlns:a16="http://schemas.microsoft.com/office/drawing/2014/main" id="{0F59BCBD-B674-01E0-C257-34202C70C932}"/>
              </a:ext>
            </a:extLst>
          </p:cNvPr>
          <p:cNvSpPr/>
          <p:nvPr/>
        </p:nvSpPr>
        <p:spPr>
          <a:xfrm>
            <a:off x="4168588" y="2958353"/>
            <a:ext cx="1927412" cy="242047"/>
          </a:xfrm>
          <a:prstGeom prst="rect">
            <a:avLst/>
          </a:prstGeom>
          <a:solidFill>
            <a:schemeClr val="accent1">
              <a:alpha val="4615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1937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4DDF4F-36A1-3569-CFCE-F73FBBF5F40B}"/>
              </a:ext>
            </a:extLst>
          </p:cNvPr>
          <p:cNvPicPr>
            <a:picLocks noChangeAspect="1"/>
          </p:cNvPicPr>
          <p:nvPr/>
        </p:nvPicPr>
        <p:blipFill>
          <a:blip r:embed="rId2"/>
          <a:stretch>
            <a:fillRect/>
          </a:stretch>
        </p:blipFill>
        <p:spPr>
          <a:xfrm>
            <a:off x="2489200" y="1441450"/>
            <a:ext cx="7213600" cy="3975100"/>
          </a:xfrm>
          <a:prstGeom prst="rect">
            <a:avLst/>
          </a:prstGeom>
        </p:spPr>
      </p:pic>
    </p:spTree>
    <p:extLst>
      <p:ext uri="{BB962C8B-B14F-4D97-AF65-F5344CB8AC3E}">
        <p14:creationId xmlns:p14="http://schemas.microsoft.com/office/powerpoint/2010/main" val="3707367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6063CE-3AF3-2AFC-0514-1FBA0DEBFBAB}"/>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a:t>
            </a:r>
            <a:endParaRPr lang="en-US" sz="2000" dirty="0"/>
          </a:p>
        </p:txBody>
      </p:sp>
      <p:sp>
        <p:nvSpPr>
          <p:cNvPr id="6" name="Title 1">
            <a:extLst>
              <a:ext uri="{FF2B5EF4-FFF2-40B4-BE49-F238E27FC236}">
                <a16:creationId xmlns:a16="http://schemas.microsoft.com/office/drawing/2014/main" id="{85C53703-D732-ACA7-712C-963370424ECD}"/>
              </a:ext>
            </a:extLst>
          </p:cNvPr>
          <p:cNvSpPr txBox="1">
            <a:spLocks/>
          </p:cNvSpPr>
          <p:nvPr/>
        </p:nvSpPr>
        <p:spPr>
          <a:xfrm>
            <a:off x="1" y="464695"/>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a:t>
            </a:r>
            <a:endParaRPr lang="en-US" sz="2000" dirty="0"/>
          </a:p>
        </p:txBody>
      </p:sp>
      <p:sp>
        <p:nvSpPr>
          <p:cNvPr id="7" name="Title 1">
            <a:extLst>
              <a:ext uri="{FF2B5EF4-FFF2-40B4-BE49-F238E27FC236}">
                <a16:creationId xmlns:a16="http://schemas.microsoft.com/office/drawing/2014/main" id="{60D8858B-4A5F-0E82-70F9-32D2D576875F}"/>
              </a:ext>
            </a:extLst>
          </p:cNvPr>
          <p:cNvSpPr txBox="1">
            <a:spLocks/>
          </p:cNvSpPr>
          <p:nvPr/>
        </p:nvSpPr>
        <p:spPr>
          <a:xfrm>
            <a:off x="1" y="92939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a:t>
            </a:r>
            <a:endParaRPr lang="en-US" sz="2000" dirty="0"/>
          </a:p>
        </p:txBody>
      </p:sp>
      <p:sp>
        <p:nvSpPr>
          <p:cNvPr id="8" name="Title 1">
            <a:extLst>
              <a:ext uri="{FF2B5EF4-FFF2-40B4-BE49-F238E27FC236}">
                <a16:creationId xmlns:a16="http://schemas.microsoft.com/office/drawing/2014/main" id="{2CCC3720-9D51-3BF1-2A34-7AD27BA5C332}"/>
              </a:ext>
            </a:extLst>
          </p:cNvPr>
          <p:cNvSpPr txBox="1">
            <a:spLocks/>
          </p:cNvSpPr>
          <p:nvPr/>
        </p:nvSpPr>
        <p:spPr>
          <a:xfrm>
            <a:off x="0" y="1394085"/>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a:t>
            </a:r>
            <a:endParaRPr lang="en-US" sz="2000" dirty="0"/>
          </a:p>
        </p:txBody>
      </p:sp>
      <p:sp>
        <p:nvSpPr>
          <p:cNvPr id="9" name="Title 1">
            <a:extLst>
              <a:ext uri="{FF2B5EF4-FFF2-40B4-BE49-F238E27FC236}">
                <a16:creationId xmlns:a16="http://schemas.microsoft.com/office/drawing/2014/main" id="{EC3902BD-E7E0-78BE-B5C4-AF4D9B5A0B07}"/>
              </a:ext>
            </a:extLst>
          </p:cNvPr>
          <p:cNvSpPr txBox="1">
            <a:spLocks/>
          </p:cNvSpPr>
          <p:nvPr/>
        </p:nvSpPr>
        <p:spPr>
          <a:xfrm>
            <a:off x="1" y="1858780"/>
            <a:ext cx="3252867" cy="464695"/>
          </a:xfrm>
          <a:prstGeom prst="rect">
            <a:avLst/>
          </a:prstGeom>
          <a:solidFill>
            <a:schemeClr val="accent5"/>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Friday</a:t>
            </a:r>
            <a:endParaRPr lang="en-US" sz="2000" dirty="0"/>
          </a:p>
        </p:txBody>
      </p:sp>
    </p:spTree>
    <p:extLst>
      <p:ext uri="{BB962C8B-B14F-4D97-AF65-F5344CB8AC3E}">
        <p14:creationId xmlns:p14="http://schemas.microsoft.com/office/powerpoint/2010/main" val="1039566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Implementation</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Task: </a:t>
            </a:r>
            <a:r>
              <a:rPr lang="en-US" dirty="0"/>
              <a:t>a web application that helps plan a holiday for you</a:t>
            </a:r>
          </a:p>
          <a:p>
            <a:pPr lvl="1"/>
            <a:r>
              <a:rPr lang="en-US" dirty="0"/>
              <a:t>Day-by-day itinerary</a:t>
            </a:r>
          </a:p>
          <a:p>
            <a:pPr lvl="1"/>
            <a:r>
              <a:rPr lang="en-US" dirty="0"/>
              <a:t>Packing list</a:t>
            </a:r>
          </a:p>
          <a:p>
            <a:r>
              <a:rPr lang="en-US" b="1" dirty="0"/>
              <a:t>Minimum Requirements:</a:t>
            </a:r>
          </a:p>
          <a:p>
            <a:pPr lvl="1"/>
            <a:r>
              <a:rPr lang="en-US" dirty="0"/>
              <a:t>Input text box (where user prompts the LLM to respond with an itinerary and packing list, customized for a specified city and group)</a:t>
            </a:r>
          </a:p>
          <a:p>
            <a:pPr lvl="1"/>
            <a:r>
              <a:rPr lang="en-US" dirty="0"/>
              <a:t>Rendered text (displaying the LLM’s response) in a human readable format</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41287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Implementation</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Other Suggestions:</a:t>
            </a:r>
          </a:p>
          <a:p>
            <a:pPr lvl="1"/>
            <a:r>
              <a:rPr lang="en-US" dirty="0"/>
              <a:t>Itinerary contains current events (pulled from local news)</a:t>
            </a:r>
          </a:p>
          <a:p>
            <a:pPr lvl="1"/>
            <a:r>
              <a:rPr lang="en-US" dirty="0"/>
              <a:t>Common phrases in local language</a:t>
            </a:r>
          </a:p>
          <a:p>
            <a:pPr lvl="1"/>
            <a:r>
              <a:rPr lang="en-US" dirty="0"/>
              <a:t>Information about local public transit</a:t>
            </a:r>
          </a:p>
          <a:p>
            <a:pPr lvl="1"/>
            <a:r>
              <a:rPr lang="en-US" dirty="0"/>
              <a:t>Images of locations mentioned in suggested itinerary</a:t>
            </a:r>
          </a:p>
          <a:p>
            <a:pPr lvl="1"/>
            <a:r>
              <a:rPr lang="en-US" dirty="0"/>
              <a:t>Several tabs (one each for itinerary, packing list)</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1325218496"/>
      </p:ext>
    </p:extLst>
  </p:cSld>
  <p:clrMapOvr>
    <a:masterClrMapping/>
  </p:clrMapOvr>
</p:sld>
</file>

<file path=ppt/theme/theme1.xml><?xml version="1.0" encoding="utf-8"?>
<a:theme xmlns:a="http://schemas.openxmlformats.org/drawingml/2006/main" name="Office Theme">
  <a:themeElements>
    <a:clrScheme name="TUMO LL">
      <a:dk1>
        <a:srgbClr val="000000"/>
      </a:dk1>
      <a:lt1>
        <a:srgbClr val="FFFFFF"/>
      </a:lt1>
      <a:dk2>
        <a:srgbClr val="44546A"/>
      </a:dk2>
      <a:lt2>
        <a:srgbClr val="E7E6E6"/>
      </a:lt2>
      <a:accent1>
        <a:srgbClr val="F4B78F"/>
      </a:accent1>
      <a:accent2>
        <a:srgbClr val="FFE39D"/>
      </a:accent2>
      <a:accent3>
        <a:srgbClr val="96AA79"/>
      </a:accent3>
      <a:accent4>
        <a:srgbClr val="8CB8E0"/>
      </a:accent4>
      <a:accent5>
        <a:srgbClr val="C8BED5"/>
      </a:accent5>
      <a:accent6>
        <a:srgbClr val="698640"/>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11835</TotalTime>
  <Words>3938</Words>
  <Application>Microsoft Macintosh PowerPoint</Application>
  <PresentationFormat>Widescreen</PresentationFormat>
  <Paragraphs>518</Paragraphs>
  <Slides>78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Courier New</vt:lpstr>
      <vt:lpstr>Franklin Gothic Book</vt:lpstr>
      <vt:lpstr>Franklin Gothic Medium</vt:lpstr>
      <vt:lpstr>Office Theme</vt:lpstr>
      <vt:lpstr>Planning a Summer HolidAI Introduction to Large Language Models and Generative AI</vt:lpstr>
      <vt:lpstr>Day 1 July 1, 2024</vt:lpstr>
      <vt:lpstr>Welcome!</vt:lpstr>
      <vt:lpstr>Palantir</vt:lpstr>
      <vt:lpstr>Introductions</vt:lpstr>
      <vt:lpstr>Project - Premise</vt:lpstr>
      <vt:lpstr>Project - Premise</vt:lpstr>
      <vt:lpstr>Project - Implementation</vt:lpstr>
      <vt:lpstr>Project - Implementation</vt:lpstr>
      <vt:lpstr>Project - Deliverable</vt:lpstr>
      <vt:lpstr>Lab Overview</vt:lpstr>
      <vt:lpstr>Lab Best Practices</vt:lpstr>
      <vt:lpstr>Models</vt:lpstr>
      <vt:lpstr>PowerPoint Presentation</vt:lpstr>
      <vt:lpstr>Models – Training + Weights</vt:lpstr>
      <vt:lpstr>Models – Training + Weights</vt:lpstr>
      <vt:lpstr>Models – Training + Weights</vt:lpstr>
      <vt:lpstr>PowerPoint Presentation</vt:lpstr>
      <vt:lpstr>Models - Terms</vt:lpstr>
      <vt:lpstr>Models - Types</vt:lpstr>
      <vt:lpstr>PowerPoint Presentation</vt:lpstr>
      <vt:lpstr>PowerPoint Presentation</vt:lpstr>
      <vt:lpstr>PowerPoint Presentation</vt:lpstr>
      <vt:lpstr>Models – Terms Cont’d</vt:lpstr>
      <vt:lpstr>PowerPoint Presentation</vt:lpstr>
      <vt:lpstr>Models –Foundational v. Open Source</vt:lpstr>
      <vt:lpstr>Models – Benchmarking + Leaderboard</vt:lpstr>
      <vt:lpstr>Free Play with Models</vt:lpstr>
      <vt:lpstr>Day 2 July 2, 2024</vt:lpstr>
      <vt:lpstr>Prompt Engineering</vt:lpstr>
      <vt:lpstr>Prompt Engineering - Roles</vt:lpstr>
      <vt:lpstr>Prompt Engineering – Examples (SYSTEM)</vt:lpstr>
      <vt:lpstr>Prompt Engineering – Examples (USER)</vt:lpstr>
      <vt:lpstr>Model Prompting</vt:lpstr>
      <vt:lpstr>Controlled Generation</vt:lpstr>
      <vt:lpstr>Controlled Generation - JSON</vt:lpstr>
      <vt:lpstr>Controlled Generation – JSON Prettified</vt:lpstr>
      <vt:lpstr>Controlled Generation – JSON types</vt:lpstr>
      <vt:lpstr>Controlled Generation - Request</vt:lpstr>
      <vt:lpstr>Model Prompting – Controlled Gen</vt:lpstr>
      <vt:lpstr>Dev Env Setup</vt:lpstr>
      <vt:lpstr>Dev Env Setup</vt:lpstr>
      <vt:lpstr>Dev Env Setup</vt:lpstr>
      <vt:lpstr>PowerPoint Presentation</vt:lpstr>
      <vt:lpstr>Dev Env Setup</vt:lpstr>
      <vt:lpstr>PowerPoint Presentation</vt:lpstr>
      <vt:lpstr>Day 3 July 3, 2024</vt:lpstr>
      <vt:lpstr>Model Spectrum</vt:lpstr>
      <vt:lpstr>Model Spectrum</vt:lpstr>
      <vt:lpstr>Model Spectrum- Prompting</vt:lpstr>
      <vt:lpstr>Model Prompting – Few-shot</vt:lpstr>
      <vt:lpstr>Model Spectrum- RAG</vt:lpstr>
      <vt:lpstr>Model Prompting – RAG</vt:lpstr>
      <vt:lpstr>Model Spectrum- Fine-Tuning</vt:lpstr>
      <vt:lpstr>Model Spectrum- Searches</vt:lpstr>
      <vt:lpstr>Model Spectrum- Searches</vt:lpstr>
      <vt:lpstr>Day 4 July 4, 2024</vt:lpstr>
      <vt:lpstr>Model Bias - Training</vt:lpstr>
      <vt:lpstr>Model Bias - Tone</vt:lpstr>
      <vt:lpstr>Model Bias - Hallucination</vt:lpstr>
      <vt:lpstr>Privacy</vt:lpstr>
      <vt:lpstr>Privacy – Deep Fake</vt:lpstr>
      <vt:lpstr>Privacy – Humans v Machines</vt:lpstr>
      <vt:lpstr>Ethical Use – Terms of Use</vt:lpstr>
      <vt:lpstr>Ethical Use – Human in the Loop</vt:lpstr>
      <vt:lpstr>Day 5 July 5, 2024</vt:lpstr>
      <vt:lpstr>Day 6 July 8, 2024</vt:lpstr>
      <vt:lpstr>Day 7 July 9, 2024</vt:lpstr>
      <vt:lpstr>Day 8 July 10, 2024</vt:lpstr>
      <vt:lpstr>Day 9 July 11, 2024</vt:lpstr>
      <vt:lpstr>Day 10 July 12, 2024</vt:lpstr>
      <vt:lpstr>APPENDIX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Plan a Holiday... With an LLM</dc:title>
  <dc:creator>Abhiti Vaish</dc:creator>
  <cp:lastModifiedBy>Abhiti Vaish</cp:lastModifiedBy>
  <cp:revision>133</cp:revision>
  <dcterms:created xsi:type="dcterms:W3CDTF">2024-06-23T03:04:09Z</dcterms:created>
  <dcterms:modified xsi:type="dcterms:W3CDTF">2024-07-01T08:19:45Z</dcterms:modified>
</cp:coreProperties>
</file>